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24"/>
  </p:notesMasterIdLst>
  <p:sldIdLst>
    <p:sldId id="256" r:id="rId2"/>
    <p:sldId id="260" r:id="rId3"/>
    <p:sldId id="257"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5" r:id="rId22"/>
    <p:sldId id="286"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33E"/>
    <a:srgbClr val="D83467"/>
    <a:srgbClr val="DE2E86"/>
    <a:srgbClr val="A631DB"/>
    <a:srgbClr val="E329E3"/>
    <a:srgbClr val="B445C7"/>
    <a:srgbClr val="33C9D9"/>
    <a:srgbClr val="FF6600"/>
    <a:srgbClr val="FFFF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0" autoAdjust="0"/>
    <p:restoredTop sz="86171" autoAdjust="0"/>
  </p:normalViewPr>
  <p:slideViewPr>
    <p:cSldViewPr>
      <p:cViewPr varScale="1">
        <p:scale>
          <a:sx n="116" d="100"/>
          <a:sy n="116" d="100"/>
        </p:scale>
        <p:origin x="121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Sorry not sure why there is a link to www.un.org.  It seems misleading. Perhaps better to put link to publication
-Sharon Birch</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16097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www.un.org/ga/search/view_doc.asp?symbol=A/69/L.85&amp;Lang=F" TargetMode="External"/><Relationship Id="rId3" Type="http://schemas.openxmlformats.org/officeDocument/2006/relationships/hyperlink" Target="http://www.un.org/sustainabledevelopment" TargetMode="External"/><Relationship Id="rId7" Type="http://schemas.openxmlformats.org/officeDocument/2006/relationships/hyperlink" Target="http://www.un.org/ga/search/view_doc.asp?symbol=A/69/L.85&amp;Lang=E"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un.org/ga/search/view_doc.asp?symbol=A/69/L.85&amp;Lang=C" TargetMode="External"/><Relationship Id="rId5" Type="http://schemas.openxmlformats.org/officeDocument/2006/relationships/hyperlink" Target="http://www.un.org/ga/search/view_doc.asp?symbol=A/69/L.85&amp;Lang=A" TargetMode="External"/><Relationship Id="rId10" Type="http://schemas.openxmlformats.org/officeDocument/2006/relationships/hyperlink" Target="http://www.un.org/ga/search/view_doc.asp?symbol=A/69/L.85&amp;Lang=S" TargetMode="External"/><Relationship Id="rId4" Type="http://schemas.openxmlformats.org/officeDocument/2006/relationships/hyperlink" Target="https://sustainabledevelopment.un.org/content/documents/21252030%20Agenda%20for%20Sustainable%20Development%20web.pdf" TargetMode="External"/><Relationship Id="rId9" Type="http://schemas.openxmlformats.org/officeDocument/2006/relationships/hyperlink" Target="http://www.un.org/ga/search/view_doc.asp?symbol=A/69/L.85&amp;Lang=R"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083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Energy is central to nearly every major challenge and opportunity the world faces today. Be it for jobs, security, climate change, food production or increasing incomes, access to energy for all is essential.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Sustainable energy is opportunity – it transforms lives, economies and the planet.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UN Secretary-General Ban Ki-moon is leading a Sustainable Energy for All initiative to ensure universal access to modern energy services, improve efficiency and increase use of renewable sources.</a:t>
            </a:r>
          </a:p>
        </p:txBody>
      </p:sp>
      <p:sp>
        <p:nvSpPr>
          <p:cNvPr id="239" name="Shape 2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5799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Roughly half the world’s population still lives on the equivalent of about US$2 a day. And in too many places, having a job doesn’t guarantee the ability to escape from poverty. This slow and uneven progress requires us to rethink and retool our economic and social policies aimed at eradicating poverty.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continued lack of decent work opportunities, insufficient investments and under-consumption lead to an erosion of the basic social contract underlying democratic societies: that all must share in progress. . The creation of quality jobs will remain a major challenge for almost all economies well beyond 2015.</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Sustainable economic growth will require societies to create the conditions that allow people to have quality jobs that stimulate the economy while not harming the environment. Job opportunities and decent working conditions are also required for the whole working age population.</a:t>
            </a: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3000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Investments in infrastructure – transport, irrigation, energy and information and communication technology – are crucial to achieving sustainable development and empowering communities in many countries. It has long been recognized that growth in productivity and incomes, and improvements in health and education outcomes require investment in infrastructure.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Inclusive and sustainable industrial development is the primary source of income generation, allows for rapid and sustained increases in living standards for all people, and provides the technological solutions to environmentally sound industrialization.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Technological progress is the foundation of efforts to achieve environmental objectives, such as increased resource and energy-efficiency. Without technology and innovation, industrialization will not happen, and without industrialization, development will not happen.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59" name="Shape 2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8161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international community has made significant strides towards lifting people out of poverty.  The most vulnerable nations – the least developed countries, the landlocked developing countries and the small island developing states – continue to make inroads into poverty reduction.  However, inequality still persists and large disparities remain in access to health and education services and other assets.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Additionally, while income inequality between countries may have been reduced, inequality within countries has risen. There is growing consensus that economic growth is not sufﬁcient to reduce poverty if it is not inclusive and if it does not involve the three dimensions of sustainable development – economic, social and environmental.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To reduce inequality, policies should be universal in principle paying attention to the needs of disadvantaged and marginalized populations.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p:txBody>
      </p:sp>
      <p:sp>
        <p:nvSpPr>
          <p:cNvPr id="269" name="Shape 2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245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Cities are hubs for ideas, commerce, culture, science, productivity, social development and much more. At their best, cities have enabled people to advance socially and economically.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However, many challenges exist to maintaining cities in a way that continues to create jobs and prosperity while not straining land and resources. Common urban challenges include congestion, lack of funds to provide basic services, a shortage of adequate housing and declining infrastructure.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challenges cities face can be overcome in ways that allow them to continue to thrive and grow, while improving resource use and reducing pollution and poverty. The future we want includes cities of opportunities for all, with access to basic services, energy, housing, transportation and more.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8908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Sustainable consumption and production is about promoting resource and energy efficiency, sustainable infrastructure, and providing access to basic services, green and decent jobs and a better quality of life for all. Its implementation helps to achieve overall development plans, reduce future economic, environmental and social costs, strengthen economic competitiveness and reduce poverty.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Sustainable consumption and production  aims at “doing more and better with less,” increasing net welfare gains from economic activities by reducing resource use, degradation and pollution along the whole lifecycle, while increasing quality of life. It involves different stakeholders, including business, consumers, policy makers, researchers, scientists, retailers, media, and development cooperation agencies, among others.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It also requires a systemic approach and cooperation among actors operating in the supply chain, from producer to final consumer. It involves engaging consumers through awareness-raising and education on sustainable consumption and lifestyles, providing consumers with adequate information through standards and labels and engaging in sustainable public procurement, among others.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89" name="Shape 2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3434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Climate change is now affecting every country on every continent. It is disrupting national economies and affecting lives, costing people, communities and countries dearly today and even more tomorrow.</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People are experiencing the significant impacts of climate change, which include changing weather patterns, rising sea level, and more extreme weather events. The greenhouse gas emissions from human activities are driving climate change and continue to rise. They are now at their highest levels in history. Without action, the world’s average surface temperature is projected to rise over the 21st century and is likely to surpass 3 degrees Celsius this century—with some areas of the world expected to warm even more. The poorest and most vulnerable people are being affected the most.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Affordable</a:t>
            </a:r>
            <a:r>
              <a:rPr lang="en-US" sz="1200" b="0" i="0" u="none" strike="noStrike" cap="none" dirty="0">
                <a:solidFill>
                  <a:schemeClr val="dk1"/>
                </a:solidFill>
                <a:latin typeface="Calibri"/>
                <a:ea typeface="Calibri"/>
                <a:cs typeface="Calibri"/>
                <a:sym typeface="Calibri"/>
              </a:rPr>
              <a:t>, scalable solutions are now available to enable countries to leapfrog to cleaner, more resilient economies. The pace of change is quickening as more people are turning to renewable energy and a range of other measures that will reduce emissions and increase adaptation efforts.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But climate change is a global challenge that does not respect national borders. Emissions anywhere affect people everywhere. It is an issue that requires solutions that need to be coordinated at the international level and it requires international cooperation to help developing countries move toward a low-carbon economy.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To address climate change, countries adopted a global agreement in Paris December 2015.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99" name="Shape 2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8755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world’s oceans – their temperature, chemistry, currents and life – drive global systems that make the Earth habitable for humankind.</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Our rainwater, drinking water, weather, climate, coastlines, much of our food, and even the oxygen in the air we breathe, are all ultimately provided and regulated by the sea. Throughout history, oceans and seas have been vital conduits for trade and transportation.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Careful management of this essential global resource is a key feature of a sustainable future.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09" name="Shape 3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6039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Forests cover 30 per cent of the Earth’s surface and in addition to providing food security and shelter, forests are key to combating climate change, protecting biodiversity and the homes of the indigenous population.  Thirteen million hectares of forests are being lost every year while the persistent degradation of drylands has led to the desertification of 3.6 billion hectares.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Deforestation and desertification – caused by human activities and climate change – pose major challenges to sustainable development and have affected the lives and livelihoods of millions of people in the fight against poverty. Efforts are being made to manage forests and combat desertification.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19" name="Shape 3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0072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Goal 16 of the Sustainable Development Goals is dedicated to the promotion of peaceful and inclusive societies for sustainable development, the provision of access to justice for all, and building effective, accountable institutions at all levels.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29" name="Shape 3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871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September 2015, </a:t>
            </a:r>
            <a:r>
              <a:rPr lang="en-US" sz="1200" b="0" i="0" u="none" strike="noStrike" cap="none" dirty="0">
                <a:solidFill>
                  <a:srgbClr val="FF0000"/>
                </a:solidFill>
                <a:latin typeface="Calibri"/>
                <a:ea typeface="Calibri"/>
                <a:cs typeface="Calibri"/>
                <a:sym typeface="Calibri"/>
              </a:rPr>
              <a:t>more than 150 world leaders attended </a:t>
            </a:r>
            <a:r>
              <a:rPr lang="en-US" sz="1200" b="0" i="0" u="none" strike="noStrike" cap="none" dirty="0">
                <a:solidFill>
                  <a:schemeClr val="dk1"/>
                </a:solidFill>
                <a:latin typeface="Calibri"/>
                <a:ea typeface="Calibri"/>
                <a:cs typeface="Calibri"/>
                <a:sym typeface="Calibri"/>
              </a:rPr>
              <a:t>the UN Sustainable Development Summit held at UN Headquarters in New York to formally adopt an ambitious new sustainable development agenda.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Reflected</a:t>
            </a:r>
            <a:r>
              <a:rPr lang="en-US" sz="1200" b="0" i="0" u="none" strike="noStrike" cap="none" baseline="0" dirty="0" smtClean="0">
                <a:solidFill>
                  <a:schemeClr val="dk1"/>
                </a:solidFill>
                <a:latin typeface="Calibri"/>
                <a:ea typeface="Calibri"/>
                <a:cs typeface="Calibri"/>
                <a:sym typeface="Calibri"/>
              </a:rPr>
              <a:t> in this Agenda are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seventeen Sustainable Development Goals </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our shared vision of humanity and a social contract between the world's leaders and the people.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736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successful sustainable development agenda requires partnerships between governments, the private sector and civil society. These inclusive partnerships built upon principles and values, a shared vision, and shared goals that place people and the planet at the </a:t>
            </a:r>
            <a:r>
              <a:rPr lang="en-US" sz="1200" b="0" i="0" u="none" strike="noStrike" cap="none" dirty="0" err="1">
                <a:solidFill>
                  <a:schemeClr val="dk1"/>
                </a:solidFill>
                <a:latin typeface="Calibri"/>
                <a:ea typeface="Calibri"/>
                <a:cs typeface="Calibri"/>
                <a:sym typeface="Calibri"/>
              </a:rPr>
              <a:t>centre</a:t>
            </a:r>
            <a:r>
              <a:rPr lang="en-US" sz="1200" b="0" i="0" u="none" strike="noStrike" cap="none" dirty="0">
                <a:solidFill>
                  <a:schemeClr val="dk1"/>
                </a:solidFill>
                <a:latin typeface="Calibri"/>
                <a:ea typeface="Calibri"/>
                <a:cs typeface="Calibri"/>
                <a:sym typeface="Calibri"/>
              </a:rPr>
              <a:t>, are needed at the global, regional, national and local level.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Urgent action is needed to mobilize, redirect and unlock the transformative power of trillions of dollars of private resources to deliver on sustainable development objectives. Long-term investments, including foreign direct investment, are needed in critical sectors, especially in developing countries. These include sustainable energy, infrastructure and transport, as well as information and communications technologies. The public sector will need to set a clear direction. Review and monitoring frameworks, regulations and incentive structures that enable such investments must be retooled to attract investments and reinforce sustainable development. National oversight mechanisms such as supreme audit institutions and oversight functions by legislatures should be strengthened.</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39" name="Shape 3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3384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UN websites on sustainable development in all official languages: </a:t>
            </a:r>
          </a:p>
          <a:p>
            <a:pPr marL="457200" marR="0" lvl="1" indent="0" algn="l" rtl="0">
              <a:spcBef>
                <a:spcPts val="0"/>
              </a:spcBef>
              <a:buSzPct val="25000"/>
              <a:buNone/>
            </a:pPr>
            <a:r>
              <a:rPr lang="en-US" sz="1200" b="0" i="0" u="sng" strike="noStrike" cap="none" dirty="0">
                <a:solidFill>
                  <a:schemeClr val="hlink"/>
                </a:solidFill>
                <a:latin typeface="Calibri"/>
                <a:ea typeface="Calibri"/>
                <a:cs typeface="Calibri"/>
                <a:sym typeface="Calibri"/>
                <a:hlinkClick r:id="rId3"/>
              </a:rPr>
              <a:t>www.un.org/sustainabledevelopment</a:t>
            </a: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Link to Publication: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Transforming Our World: The 2030 Agenda for Sustainable Development </a:t>
            </a:r>
            <a:r>
              <a:rPr lang="en-US" sz="1200" b="0" i="0" u="sng" strike="noStrike" cap="none" dirty="0">
                <a:solidFill>
                  <a:schemeClr val="hlink"/>
                </a:solidFill>
                <a:latin typeface="Calibri"/>
                <a:ea typeface="Calibri"/>
                <a:cs typeface="Calibri"/>
                <a:sym typeface="Calibri"/>
                <a:hlinkClick r:id="rId4"/>
              </a:rPr>
              <a:t>https://sustainabledevelopment.un.org/content/documents/21252030%20Agenda%20for%20Sustainable%20Development%20web.pdf</a:t>
            </a:r>
            <a:r>
              <a:rPr lang="en-US" sz="1200" b="0" i="0" u="none" strike="noStrike" cap="none" dirty="0">
                <a:solidFill>
                  <a:schemeClr val="dk1"/>
                </a:solidFill>
                <a:latin typeface="Calibri"/>
                <a:ea typeface="Calibri"/>
                <a:cs typeface="Calibri"/>
                <a:sym typeface="Calibri"/>
              </a:rPr>
              <a:t> </a:t>
            </a:r>
          </a:p>
          <a:p>
            <a:pPr marL="457200" marR="0" lvl="1"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Link to 2030 Agenda for Sustainable Development: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Arabic     </a:t>
            </a:r>
            <a:r>
              <a:rPr lang="en-US" sz="1200" b="0" i="0" u="sng" strike="noStrike" cap="none" dirty="0">
                <a:solidFill>
                  <a:schemeClr val="hlink"/>
                </a:solidFill>
                <a:latin typeface="Calibri"/>
                <a:ea typeface="Calibri"/>
                <a:cs typeface="Calibri"/>
                <a:sym typeface="Calibri"/>
                <a:hlinkClick r:id="rId5"/>
              </a:rPr>
              <a:t>http://www.un.org/ga/search/view_doc.asp?symbol=A/69/L.85&amp;Lang=A</a:t>
            </a:r>
            <a:r>
              <a:rPr lang="en-US" sz="1200" b="0" i="0" u="none" strike="noStrike" cap="none" dirty="0">
                <a:solidFill>
                  <a:schemeClr val="dk1"/>
                </a:solidFill>
                <a:latin typeface="Calibri"/>
                <a:ea typeface="Calibri"/>
                <a:cs typeface="Calibri"/>
                <a:sym typeface="Calibri"/>
              </a:rPr>
              <a:t>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Chinese  </a:t>
            </a:r>
            <a:r>
              <a:rPr lang="en-US" sz="1200" b="0" i="0" u="sng" strike="noStrike" cap="none" dirty="0">
                <a:solidFill>
                  <a:schemeClr val="hlink"/>
                </a:solidFill>
                <a:latin typeface="Calibri"/>
                <a:ea typeface="Calibri"/>
                <a:cs typeface="Calibri"/>
                <a:sym typeface="Calibri"/>
                <a:hlinkClick r:id="rId6"/>
              </a:rPr>
              <a:t>http://www.un.org/ga/search/view_doc.asp?symbol=A/69/L.85&amp;Lang=C</a:t>
            </a:r>
            <a:r>
              <a:rPr lang="en-US" sz="1200" b="0" i="0" u="none" strike="noStrike" cap="none" dirty="0">
                <a:solidFill>
                  <a:schemeClr val="dk1"/>
                </a:solidFill>
                <a:latin typeface="Calibri"/>
                <a:ea typeface="Calibri"/>
                <a:cs typeface="Calibri"/>
                <a:sym typeface="Calibri"/>
              </a:rPr>
              <a:t>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English   </a:t>
            </a:r>
            <a:r>
              <a:rPr lang="en-US" sz="1200" b="0" i="0" u="sng" strike="noStrike" cap="none" dirty="0">
                <a:solidFill>
                  <a:schemeClr val="hlink"/>
                </a:solidFill>
                <a:latin typeface="Calibri"/>
                <a:ea typeface="Calibri"/>
                <a:cs typeface="Calibri"/>
                <a:sym typeface="Calibri"/>
                <a:hlinkClick r:id="rId7"/>
              </a:rPr>
              <a:t>http://www.un.org/ga/search/view_doc.asp?symbol=A/69/L.85&amp;Lang=E</a:t>
            </a:r>
            <a:r>
              <a:rPr lang="en-US" sz="1200" b="0" i="0" u="none" strike="noStrike" cap="none" dirty="0">
                <a:solidFill>
                  <a:schemeClr val="dk1"/>
                </a:solidFill>
                <a:latin typeface="Calibri"/>
                <a:ea typeface="Calibri"/>
                <a:cs typeface="Calibri"/>
                <a:sym typeface="Calibri"/>
              </a:rPr>
              <a:t>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French    </a:t>
            </a:r>
            <a:r>
              <a:rPr lang="en-US" sz="1200" b="0" i="0" u="sng" strike="noStrike" cap="none" dirty="0">
                <a:solidFill>
                  <a:schemeClr val="hlink"/>
                </a:solidFill>
                <a:latin typeface="Calibri"/>
                <a:ea typeface="Calibri"/>
                <a:cs typeface="Calibri"/>
                <a:sym typeface="Calibri"/>
                <a:hlinkClick r:id="rId8"/>
              </a:rPr>
              <a:t>http://www.un.org/ga/search/view_doc.asp?symbol=A/69/L.85&amp;Lang=F</a:t>
            </a:r>
            <a:r>
              <a:rPr lang="en-US" sz="1200" b="0" i="0" u="none" strike="noStrike" cap="none" dirty="0">
                <a:solidFill>
                  <a:schemeClr val="dk1"/>
                </a:solidFill>
                <a:latin typeface="Calibri"/>
                <a:ea typeface="Calibri"/>
                <a:cs typeface="Calibri"/>
                <a:sym typeface="Calibri"/>
              </a:rPr>
              <a:t>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Russian  </a:t>
            </a:r>
            <a:r>
              <a:rPr lang="en-US" sz="1200" b="0" i="0" u="sng" strike="noStrike" cap="none" dirty="0">
                <a:solidFill>
                  <a:schemeClr val="hlink"/>
                </a:solidFill>
                <a:latin typeface="Calibri"/>
                <a:ea typeface="Calibri"/>
                <a:cs typeface="Calibri"/>
                <a:sym typeface="Calibri"/>
                <a:hlinkClick r:id="rId9"/>
              </a:rPr>
              <a:t>http://www.un.org/ga/search/view_doc.asp?symbol=A/69/L.85&amp;Lang=R</a:t>
            </a:r>
            <a:r>
              <a:rPr lang="en-US" sz="1200" b="0" i="0" u="none" strike="noStrike" cap="none" dirty="0">
                <a:solidFill>
                  <a:schemeClr val="dk1"/>
                </a:solidFill>
                <a:latin typeface="Calibri"/>
                <a:ea typeface="Calibri"/>
                <a:cs typeface="Calibri"/>
                <a:sym typeface="Calibri"/>
              </a:rPr>
              <a:t>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Spanish  </a:t>
            </a:r>
            <a:r>
              <a:rPr lang="en-US" sz="1200" b="0" i="0" u="sng" strike="noStrike" cap="none" dirty="0">
                <a:solidFill>
                  <a:schemeClr val="hlink"/>
                </a:solidFill>
                <a:latin typeface="Calibri"/>
                <a:ea typeface="Calibri"/>
                <a:cs typeface="Calibri"/>
                <a:sym typeface="Calibri"/>
                <a:hlinkClick r:id="rId10"/>
              </a:rPr>
              <a:t>http://www.un.org/ga/search/view_doc.asp?symbol=A/69/L.85&amp;Lang=S</a:t>
            </a: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75" name="Shape 3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896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85" name="Shape 3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032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On 1 January, 2016, the 17 Sustainable Development Goals (SDGs) of the 2030 Agenda for Sustainable Development—adopted by world leaders in September 2015 at an historic UN Summit — officially came into force.  Over the next fifteen years, with these new Goals that universally apply to all, countries will mobilize efforts to end all forms of poverty, fight inequalities and tackle climate change, while ensuring that no one is left behind. </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 SDGs build on the success of the Millennium Development Goals (MDGs) and aim to go further to end all forms of poverty. The new Goals are unique in that they call for action by all countries, poor, rich and middle-income to promote prosperity while protecting the planet. They recognize that ending poverty must go hand-in-hand with strategies that build economic growth and addresses a range of social needs including education, health, social protection, and job opportunities, while tackling climate change and environmental protection.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7" name="Shape 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972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Extreme poverty rates have been cut by more than half since 1990. While this is a remarkable achievement, one in five people in developing regions still live on less than $1.25 a day, and there are millions more who make little more than this daily amount, plus many people risk slipping back into poverty.</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Poverty is more than the lack of income and resources to ensure a sustainable livelihood. Its manifestations include hunger and malnutrition, limited access to education and other basic services, social discrimination and exclusion as well as the lack of participation in decision-making. Economic growth must be inclusive to provide sustainable jobs and promote equality.</a:t>
            </a:r>
          </a:p>
        </p:txBody>
      </p:sp>
      <p:sp>
        <p:nvSpPr>
          <p:cNvPr id="178" name="Shape 1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182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If done right, agriculture, forestry and fisheries can provide nutritious food for all and generate decent incomes, while supporting people-</a:t>
            </a:r>
            <a:r>
              <a:rPr lang="en-US" sz="1200" b="0" i="0" u="none" strike="noStrike" cap="none" dirty="0" err="1">
                <a:solidFill>
                  <a:schemeClr val="dk1"/>
                </a:solidFill>
                <a:latin typeface="Calibri"/>
                <a:ea typeface="Calibri"/>
                <a:cs typeface="Calibri"/>
                <a:sym typeface="Calibri"/>
              </a:rPr>
              <a:t>centred</a:t>
            </a:r>
            <a:r>
              <a:rPr lang="en-US" sz="1200" b="0" i="0" u="none" strike="noStrike" cap="none" dirty="0">
                <a:solidFill>
                  <a:schemeClr val="dk1"/>
                </a:solidFill>
                <a:latin typeface="Calibri"/>
                <a:ea typeface="Calibri"/>
                <a:cs typeface="Calibri"/>
                <a:sym typeface="Calibri"/>
              </a:rPr>
              <a:t> rural development and protecting the environment.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Right now, our soils, freshwater, oceans, forests and biodiversity are being rapidly degraded. Climate change is putting even more pressure on the resources we depend on, increasing risks associated with disasters such as droughts and floods. Many rural women and men can no longer make ends meet on their land, forcing them to migrate to cities in search of opportunities.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profound change of the global food and agriculture system is needed if we are to nourish today’s 795 million hungry and the additional 2 billion people expected by 2050.</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food and agriculture sector offers key solutions for development, and is central for hunger and poverty eradication</a:t>
            </a: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815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Ensuring healthy lives and promoting the well-being for all at all ages is essential to sustainable development. Significant strides have been made in increasing life expectancy and reducing some of the common killers associated with child and maternal mortality. Major progress has been made on increasing access to clean water and sanitation, reducing malaria, tuberculosis, polio and the spread of HIV/AIDS. However, many more efforts are needed to fully eradicate a wide range of diseases and address many different persistent and emerging health issues.</a:t>
            </a: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998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Obtaining a quality education is the foundation to improving people’s lives and sustainable development. Major progress has been made towards increasing access to education at all levels and increasing enrolment rates in schools particularly for women and girls. Basic literacy skills have improved tremendously, yet bolder efforts are needed to make even greater strides for achieving universal education goals. For example, the world has achieved equality in primary education between girls and boys, but few countries have achieved that target at all levels of education.</a:t>
            </a:r>
          </a:p>
        </p:txBody>
      </p:sp>
      <p:sp>
        <p:nvSpPr>
          <p:cNvPr id="208" name="Shape 2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315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While the world has achieved progress towards gender equality  and women’s empowerment under the Millennium Development Goals (including equal access to primary education between girls and boys), women and girls continue to suffer discrimination and violence in every part of the world.</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Gender equality is not only a fundamental human right, but a necessary foundation for a peaceful, prosperous and sustainable world.</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Providing women and girls with equal access to education, health care, decent work, and representation in political and economic decision-making processes will fuel sustainable economies and benefit societies and humanity at large.</a:t>
            </a: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1311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Clean, accessible water for all is an essential part of the world we want to live in. There is sufficient fresh water on the planet to achieve this. But due to bad economics or poor infrastructure, every year millions of people, most of them children, die from diseases associated with inadequate water supply, sanitation and hygiene.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Water scarcity, poor water quality and inadequate sanitation negatively impact food security, livelihood choices and educational opportunities for poor families across the world. Drought afflicts some of the world’s poorest countries, worsening hunger and malnutrition.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By 2050, at least one in four people is likely to live in a country affected by chronic or recurring shortages of fresh water</a:t>
            </a:r>
          </a:p>
        </p:txBody>
      </p:sp>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897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09600" y="1524000"/>
            <a:ext cx="7010400" cy="11430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609600" y="2743200"/>
            <a:ext cx="7010400" cy="1752600"/>
          </a:xfrm>
          <a:prstGeom prst="rect">
            <a:avLst/>
          </a:prstGeom>
          <a:noFill/>
          <a:ln>
            <a:noFill/>
          </a:ln>
        </p:spPr>
        <p:txBody>
          <a:bodyPr lIns="91425" tIns="91425" rIns="91425" bIns="91425" anchor="t" anchorCtr="0"/>
          <a:lstStyle>
            <a:lvl1pPr marL="0" marR="0" lvl="0" indent="0" algn="l"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21" name="Shape 21"/>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22" name="Shape 22"/>
          <p:cNvPicPr preferRelativeResize="0"/>
          <p:nvPr/>
        </p:nvPicPr>
        <p:blipFill rotWithShape="1">
          <a:blip r:embed="rId3">
            <a:alphaModFix/>
          </a:blip>
          <a:srcRect/>
          <a:stretch/>
        </p:blipFill>
        <p:spPr>
          <a:xfrm>
            <a:off x="633045" y="533400"/>
            <a:ext cx="4876799" cy="8591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9144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5" name="Shape 25"/>
          <p:cNvSpPr txBox="1">
            <a:spLocks noGrp="1"/>
          </p:cNvSpPr>
          <p:nvPr>
            <p:ph type="body" idx="1"/>
          </p:nvPr>
        </p:nvSpPr>
        <p:spPr>
          <a:xfrm>
            <a:off x="457200" y="2133600"/>
            <a:ext cx="8229600" cy="399256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30" name="Shape 30"/>
          <p:cNvPicPr preferRelativeResize="0"/>
          <p:nvPr/>
        </p:nvPicPr>
        <p:blipFill rotWithShape="1">
          <a:blip r:embed="rId2">
            <a:alphaModFix/>
          </a:blip>
          <a:srcRect t="69071"/>
          <a:stretch/>
        </p:blipFill>
        <p:spPr>
          <a:xfrm>
            <a:off x="1371600" y="3762962"/>
            <a:ext cx="7772400" cy="3110947"/>
          </a:xfrm>
          <a:prstGeom prst="rect">
            <a:avLst/>
          </a:prstGeom>
          <a:noFill/>
          <a:ln>
            <a:noFill/>
          </a:ln>
        </p:spPr>
      </p:pic>
      <p:pic>
        <p:nvPicPr>
          <p:cNvPr id="2" name="Obraz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177539"/>
            <a:ext cx="3429000" cy="37225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44639" y="913655"/>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457200" y="2209800"/>
            <a:ext cx="4038599" cy="39163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648200" y="2209800"/>
            <a:ext cx="4038599" cy="39163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38" name="Shape 38"/>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2" name="Obraz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639" y="173445"/>
            <a:ext cx="3441561" cy="3736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46" name="Shape 46"/>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47" name="Shape 47"/>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847545"/>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9712" y="2057400"/>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457200" y="2743199"/>
            <a:ext cx="4040187" cy="3382962"/>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3"/>
          </p:nvPr>
        </p:nvSpPr>
        <p:spPr>
          <a:xfrm>
            <a:off x="4648200" y="2057400"/>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4"/>
          </p:nvPr>
        </p:nvSpPr>
        <p:spPr>
          <a:xfrm>
            <a:off x="4645025" y="2743199"/>
            <a:ext cx="4041774" cy="3382962"/>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57" name="Shape 57"/>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58" name="Shape 58"/>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878528"/>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64" name="Shape 64"/>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65" name="Shape 65"/>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70" name="Shape 70"/>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71" name="Shape 71"/>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858432"/>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537618" y="-23018"/>
            <a:ext cx="40687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78" name="Shape 78"/>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79" name="Shape 79"/>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86" name="Shape 86"/>
          <p:cNvPicPr preferRelativeResize="0"/>
          <p:nvPr/>
        </p:nvPicPr>
        <p:blipFill rotWithShape="1">
          <a:blip r:embed="rId2">
            <a:alphaModFix/>
          </a:blip>
          <a:srcRect t="69071"/>
          <a:stretch/>
        </p:blipFill>
        <p:spPr>
          <a:xfrm>
            <a:off x="1371600" y="3755426"/>
            <a:ext cx="7772400" cy="3110947"/>
          </a:xfrm>
          <a:prstGeom prst="rect">
            <a:avLst/>
          </a:prstGeom>
          <a:noFill/>
          <a:ln>
            <a:noFill/>
          </a:ln>
        </p:spPr>
      </p:pic>
      <p:pic>
        <p:nvPicPr>
          <p:cNvPr id="87" name="Shape 87"/>
          <p:cNvPicPr preferRelativeResize="0"/>
          <p:nvPr/>
        </p:nvPicPr>
        <p:blipFill rotWithShape="1">
          <a:blip r:embed="rId3">
            <a:alphaModFix/>
          </a:blip>
          <a:srcRect/>
          <a:stretch/>
        </p:blipFill>
        <p:spPr>
          <a:xfrm>
            <a:off x="457200" y="337414"/>
            <a:ext cx="2895600" cy="5101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unic.org.pl/" TargetMode="External"/><Relationship Id="rId7"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www.twitter.com/UNICWarsaw" TargetMode="External"/><Relationship Id="rId4" Type="http://schemas.openxmlformats.org/officeDocument/2006/relationships/hyperlink" Target="http://www.facebook.com/UnicPolan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209800"/>
            <a:ext cx="6828568" cy="2448955"/>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199" y="895787"/>
            <a:ext cx="8229600" cy="1143000"/>
          </a:xfrm>
          <a:prstGeom prst="rect">
            <a:avLst/>
          </a:prstGeom>
          <a:noFill/>
          <a:ln>
            <a:noFill/>
          </a:ln>
        </p:spPr>
        <p:txBody>
          <a:bodyPr lIns="91425" tIns="45700" rIns="91425" bIns="45700" anchor="ctr" anchorCtr="0">
            <a:noAutofit/>
          </a:bodyPr>
          <a:lstStyle/>
          <a:p>
            <a:pPr lvl="0" algn="l">
              <a:buSzPct val="25000"/>
            </a:pPr>
            <a:r>
              <a:rPr lang="pl-PL" sz="3000" dirty="0" smtClean="0"/>
              <a:t/>
            </a:r>
            <a:br>
              <a:rPr lang="pl-PL" sz="3000" dirty="0" smtClean="0"/>
            </a:br>
            <a:r>
              <a:rPr lang="pl-PL" sz="3000" dirty="0" smtClean="0"/>
              <a:t>Cel </a:t>
            </a:r>
            <a:r>
              <a:rPr lang="pl-PL" sz="3000" dirty="0"/>
              <a:t>7: Zapewnić </a:t>
            </a:r>
            <a:r>
              <a:rPr lang="pl-PL" sz="3000" dirty="0" smtClean="0"/>
              <a:t>wszystkim dostęp do stabilnej</a:t>
            </a:r>
            <a:r>
              <a:rPr lang="pl-PL" sz="3000" dirty="0"/>
              <a:t>,  zrównoważonej i </a:t>
            </a:r>
            <a:r>
              <a:rPr lang="pl-PL" sz="3000" dirty="0" smtClean="0"/>
              <a:t>nowoczesnej energii po przystępnej </a:t>
            </a:r>
            <a:r>
              <a:rPr lang="pl-PL" sz="3000" dirty="0"/>
              <a:t>cenie </a:t>
            </a:r>
            <a:endParaRPr lang="en-US" sz="3000" b="0" i="0" u="none" strike="noStrike" cap="none" dirty="0">
              <a:solidFill>
                <a:schemeClr val="dk1"/>
              </a:solidFill>
              <a:sym typeface="Calibri"/>
            </a:endParaRPr>
          </a:p>
        </p:txBody>
      </p:sp>
      <p:sp>
        <p:nvSpPr>
          <p:cNvPr id="244" name="Shape 2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10</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48" y="2600203"/>
            <a:ext cx="3886199" cy="3886199"/>
          </a:xfrm>
          <a:prstGeom prst="rect">
            <a:avLst/>
          </a:prstGeom>
        </p:spPr>
      </p:pic>
      <p:sp>
        <p:nvSpPr>
          <p:cNvPr id="7" name="Symbol zastępczy tekstu 7"/>
          <p:cNvSpPr txBox="1">
            <a:spLocks/>
          </p:cNvSpPr>
          <p:nvPr/>
        </p:nvSpPr>
        <p:spPr>
          <a:xfrm>
            <a:off x="4638768" y="2481377"/>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2000" dirty="0">
              <a:latin typeface="+mj-lt"/>
            </a:endParaRPr>
          </a:p>
        </p:txBody>
      </p:sp>
      <p:sp>
        <p:nvSpPr>
          <p:cNvPr id="8" name="Elipsa 7"/>
          <p:cNvSpPr/>
          <p:nvPr/>
        </p:nvSpPr>
        <p:spPr>
          <a:xfrm>
            <a:off x="4772736" y="4465372"/>
            <a:ext cx="1113336" cy="549287"/>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Miejsca pracy</a:t>
            </a:r>
          </a:p>
        </p:txBody>
      </p:sp>
      <p:sp>
        <p:nvSpPr>
          <p:cNvPr id="9" name="Elipsa 8"/>
          <p:cNvSpPr/>
          <p:nvPr/>
        </p:nvSpPr>
        <p:spPr>
          <a:xfrm>
            <a:off x="6807171" y="2877224"/>
            <a:ext cx="1655191" cy="731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Produkcja żywności</a:t>
            </a:r>
          </a:p>
        </p:txBody>
      </p:sp>
      <p:sp>
        <p:nvSpPr>
          <p:cNvPr id="10" name="Elipsa 9"/>
          <p:cNvSpPr/>
          <p:nvPr/>
        </p:nvSpPr>
        <p:spPr>
          <a:xfrm>
            <a:off x="5613567" y="3696630"/>
            <a:ext cx="1693269" cy="688388"/>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Zmiany klimatyczne</a:t>
            </a:r>
          </a:p>
        </p:txBody>
      </p:sp>
      <p:sp>
        <p:nvSpPr>
          <p:cNvPr id="11" name="Elipsa 10"/>
          <p:cNvSpPr/>
          <p:nvPr/>
        </p:nvSpPr>
        <p:spPr>
          <a:xfrm>
            <a:off x="6527562" y="4538639"/>
            <a:ext cx="1971581" cy="88757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Dostęp do technologii</a:t>
            </a:r>
          </a:p>
        </p:txBody>
      </p:sp>
      <p:sp>
        <p:nvSpPr>
          <p:cNvPr id="12" name="Elipsa 11"/>
          <p:cNvSpPr/>
          <p:nvPr/>
        </p:nvSpPr>
        <p:spPr>
          <a:xfrm>
            <a:off x="4953000" y="5383885"/>
            <a:ext cx="2088644" cy="731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Bezpieczeństwo</a:t>
            </a:r>
          </a:p>
        </p:txBody>
      </p:sp>
      <p:sp>
        <p:nvSpPr>
          <p:cNvPr id="13" name="Elipsa 12"/>
          <p:cNvSpPr/>
          <p:nvPr/>
        </p:nvSpPr>
        <p:spPr>
          <a:xfrm>
            <a:off x="5099595" y="2577674"/>
            <a:ext cx="1558473" cy="804406"/>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Szansa na lepszą przyszłość</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99956" y="838802"/>
            <a:ext cx="8229600" cy="1143000"/>
          </a:xfrm>
          <a:prstGeom prst="rect">
            <a:avLst/>
          </a:prstGeom>
          <a:noFill/>
          <a:ln>
            <a:noFill/>
          </a:ln>
        </p:spPr>
        <p:txBody>
          <a:bodyPr lIns="91425" tIns="45700" rIns="91425" bIns="45700" anchor="ctr" anchorCtr="0">
            <a:noAutofit/>
          </a:bodyPr>
          <a:lstStyle/>
          <a:p>
            <a:pPr lvl="0" algn="l">
              <a:buSzPct val="25000"/>
            </a:pPr>
            <a:r>
              <a:rPr lang="pl-PL" sz="2800" dirty="0" smtClean="0"/>
              <a:t/>
            </a:r>
            <a:br>
              <a:rPr lang="pl-PL" sz="2800" dirty="0" smtClean="0"/>
            </a:br>
            <a:r>
              <a:rPr lang="pl-PL" sz="2800" dirty="0" smtClean="0"/>
              <a:t>Cel </a:t>
            </a:r>
            <a:r>
              <a:rPr lang="pl-PL" sz="2800" dirty="0"/>
              <a:t>8: Promować silny, zrównoważony i </a:t>
            </a:r>
            <a:r>
              <a:rPr lang="pl-PL" sz="2800" dirty="0" err="1"/>
              <a:t>inkluzywny</a:t>
            </a:r>
            <a:r>
              <a:rPr lang="pl-PL" sz="2800" dirty="0"/>
              <a:t> wzrost gospodarczy, pełne i produktywne zatrudnienie oraz godną pracę dla wszystkich ludzi</a:t>
            </a:r>
            <a:endParaRPr lang="en-US" sz="2800" b="0" i="0" u="none" strike="noStrike" cap="none" dirty="0">
              <a:solidFill>
                <a:schemeClr val="dk1"/>
              </a:solidFill>
              <a:latin typeface="Calibri"/>
              <a:ea typeface="Calibri"/>
              <a:cs typeface="Calibri"/>
              <a:sym typeface="Calibri"/>
            </a:endParaRPr>
          </a:p>
        </p:txBody>
      </p:sp>
      <p:sp>
        <p:nvSpPr>
          <p:cNvPr id="254" name="Shape 2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11</a:t>
            </a:fld>
            <a:endParaRPr lang="en-US" sz="1200" b="0" i="0" u="none" strike="noStrike" cap="none">
              <a:solidFill>
                <a:srgbClr val="888888"/>
              </a:solidFill>
              <a:latin typeface="Calibri"/>
              <a:ea typeface="Calibri"/>
              <a:cs typeface="Calibri"/>
              <a:sym typeface="Calibri"/>
            </a:endParaRPr>
          </a:p>
        </p:txBody>
      </p:sp>
      <p:sp>
        <p:nvSpPr>
          <p:cNvPr id="7" name="Symbol zastępczy tekstu 7"/>
          <p:cNvSpPr txBox="1">
            <a:spLocks noGrp="1"/>
          </p:cNvSpPr>
          <p:nvPr>
            <p:ph type="body" idx="2"/>
          </p:nvPr>
        </p:nvSpPr>
        <p:spPr>
          <a:xfrm>
            <a:off x="4619788" y="2366166"/>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1800" dirty="0" smtClean="0">
              <a:latin typeface="+mj-lt"/>
            </a:endParaRPr>
          </a:p>
        </p:txBody>
      </p:sp>
      <p:sp>
        <p:nvSpPr>
          <p:cNvPr id="8" name="Elipsa 7"/>
          <p:cNvSpPr/>
          <p:nvPr/>
        </p:nvSpPr>
        <p:spPr>
          <a:xfrm>
            <a:off x="6540912" y="5037108"/>
            <a:ext cx="2088644" cy="731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Produktywne zatrudnienie dla młodych</a:t>
            </a:r>
          </a:p>
        </p:txBody>
      </p:sp>
      <p:sp>
        <p:nvSpPr>
          <p:cNvPr id="9" name="Elipsa 8"/>
          <p:cNvSpPr/>
          <p:nvPr/>
        </p:nvSpPr>
        <p:spPr>
          <a:xfrm>
            <a:off x="4754933" y="5451388"/>
            <a:ext cx="1866900" cy="645728"/>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Godziwe miejsca pracy</a:t>
            </a:r>
          </a:p>
        </p:txBody>
      </p:sp>
      <p:sp>
        <p:nvSpPr>
          <p:cNvPr id="10" name="Elipsa 9"/>
          <p:cNvSpPr/>
          <p:nvPr/>
        </p:nvSpPr>
        <p:spPr>
          <a:xfrm>
            <a:off x="4906368" y="3665157"/>
            <a:ext cx="1113336" cy="549287"/>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Jakość życia</a:t>
            </a:r>
          </a:p>
        </p:txBody>
      </p:sp>
      <p:sp>
        <p:nvSpPr>
          <p:cNvPr id="12" name="Elipsa 11"/>
          <p:cNvSpPr/>
          <p:nvPr/>
        </p:nvSpPr>
        <p:spPr>
          <a:xfrm>
            <a:off x="4877536" y="4424785"/>
            <a:ext cx="1879906" cy="827537"/>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Praca nie chroni przed ubóstwem</a:t>
            </a:r>
          </a:p>
        </p:txBody>
      </p:sp>
      <p:sp>
        <p:nvSpPr>
          <p:cNvPr id="14" name="Elipsa 13"/>
          <p:cNvSpPr/>
          <p:nvPr/>
        </p:nvSpPr>
        <p:spPr>
          <a:xfrm>
            <a:off x="5187071" y="2497867"/>
            <a:ext cx="2904034" cy="1223954"/>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Do 2030 r. potrzebnych będzie 470 mln miejsc pracy dla młodych</a:t>
            </a:r>
          </a:p>
        </p:txBody>
      </p:sp>
      <p:sp>
        <p:nvSpPr>
          <p:cNvPr id="15" name="Elipsa 14"/>
          <p:cNvSpPr/>
          <p:nvPr/>
        </p:nvSpPr>
        <p:spPr>
          <a:xfrm>
            <a:off x="6553200" y="3781931"/>
            <a:ext cx="1971581" cy="88757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Polityki społeczne, inwestycje</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06" y="2590800"/>
            <a:ext cx="3693531" cy="3693531"/>
          </a:xfrm>
          <a:prstGeom prst="rect">
            <a:avLst/>
          </a:prstGeom>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44639" y="883603"/>
            <a:ext cx="8229600" cy="1143000"/>
          </a:xfrm>
          <a:prstGeom prst="rect">
            <a:avLst/>
          </a:prstGeom>
          <a:noFill/>
          <a:ln>
            <a:noFill/>
          </a:ln>
        </p:spPr>
        <p:txBody>
          <a:bodyPr lIns="91425" tIns="45700" rIns="91425" bIns="45700" anchor="ctr" anchorCtr="0">
            <a:noAutofit/>
          </a:bodyPr>
          <a:lstStyle/>
          <a:p>
            <a:pPr lvl="0" algn="l">
              <a:buSzPct val="25000"/>
            </a:pPr>
            <a:r>
              <a:rPr lang="pl-PL" sz="2800" dirty="0" smtClean="0"/>
              <a:t/>
            </a:r>
            <a:br>
              <a:rPr lang="pl-PL" sz="2800" dirty="0" smtClean="0"/>
            </a:br>
            <a:r>
              <a:rPr lang="pl-PL" sz="2800" dirty="0" smtClean="0"/>
              <a:t>Cel </a:t>
            </a:r>
            <a:r>
              <a:rPr lang="pl-PL" sz="2800" dirty="0"/>
              <a:t>9: Budować stabilną infrastrukturę, promować zrównoważone uprzemysłowienie oraz wspierać innowacyjność</a:t>
            </a:r>
            <a:endParaRPr lang="en-US" sz="2800" b="0" i="0" u="none" strike="noStrike" cap="none" dirty="0">
              <a:solidFill>
                <a:schemeClr val="dk1"/>
              </a:solidFill>
              <a:latin typeface="Calibri"/>
              <a:ea typeface="Calibri"/>
              <a:cs typeface="Calibri"/>
              <a:sym typeface="Calibri"/>
            </a:endParaRPr>
          </a:p>
        </p:txBody>
      </p:sp>
      <p:sp>
        <p:nvSpPr>
          <p:cNvPr id="264" name="Shape 2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12</a:t>
            </a:fld>
            <a:endParaRPr lang="en-US" sz="1200" b="0" i="0" u="none" strike="noStrike" cap="none">
              <a:solidFill>
                <a:srgbClr val="888888"/>
              </a:solidFill>
              <a:latin typeface="Calibri"/>
              <a:ea typeface="Calibri"/>
              <a:cs typeface="Calibri"/>
              <a:sym typeface="Calibri"/>
            </a:endParaRPr>
          </a:p>
        </p:txBody>
      </p:sp>
      <p:sp>
        <p:nvSpPr>
          <p:cNvPr id="7" name="Symbol zastępczy tekstu 7"/>
          <p:cNvSpPr txBox="1">
            <a:spLocks noGrp="1"/>
          </p:cNvSpPr>
          <p:nvPr>
            <p:ph type="body" idx="2"/>
          </p:nvPr>
        </p:nvSpPr>
        <p:spPr>
          <a:xfrm>
            <a:off x="4615044" y="2275325"/>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2000" dirty="0" smtClean="0">
              <a:latin typeface="+mj-lt"/>
            </a:endParaRPr>
          </a:p>
        </p:txBody>
      </p:sp>
      <p:sp>
        <p:nvSpPr>
          <p:cNvPr id="8" name="Elipsa 7"/>
          <p:cNvSpPr/>
          <p:nvPr/>
        </p:nvSpPr>
        <p:spPr>
          <a:xfrm>
            <a:off x="6180129" y="4092111"/>
            <a:ext cx="2356499" cy="1052441"/>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Inwestycje w transport, energię, nowe technologie</a:t>
            </a:r>
          </a:p>
        </p:txBody>
      </p:sp>
      <p:sp>
        <p:nvSpPr>
          <p:cNvPr id="9" name="Elipsa 8"/>
          <p:cNvSpPr/>
          <p:nvPr/>
        </p:nvSpPr>
        <p:spPr>
          <a:xfrm>
            <a:off x="4764314" y="3379744"/>
            <a:ext cx="1870030" cy="987793"/>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Dobre zdrowie, edukacja</a:t>
            </a:r>
          </a:p>
        </p:txBody>
      </p:sp>
      <p:sp>
        <p:nvSpPr>
          <p:cNvPr id="11" name="Elipsa 10"/>
          <p:cNvSpPr/>
          <p:nvPr/>
        </p:nvSpPr>
        <p:spPr>
          <a:xfrm>
            <a:off x="4764314" y="4993370"/>
            <a:ext cx="2391832" cy="957172"/>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Rozwój małych i średnich przedsiębiorstw</a:t>
            </a:r>
          </a:p>
        </p:txBody>
      </p:sp>
      <p:sp>
        <p:nvSpPr>
          <p:cNvPr id="12" name="Elipsa 11"/>
          <p:cNvSpPr/>
          <p:nvPr/>
        </p:nvSpPr>
        <p:spPr>
          <a:xfrm>
            <a:off x="5644397" y="2603969"/>
            <a:ext cx="2697182" cy="799273"/>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Dostęp do pracy i usług finansowych</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14" y="2450275"/>
            <a:ext cx="3792986" cy="3792986"/>
          </a:xfrm>
          <a:prstGeom prst="rect">
            <a:avLst/>
          </a:prstGeom>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lvl="0" algn="l">
              <a:buSzPct val="25000"/>
            </a:pPr>
            <a:r>
              <a:rPr lang="pl-PL" sz="3200" dirty="0" smtClean="0"/>
              <a:t/>
            </a:r>
            <a:br>
              <a:rPr lang="pl-PL" sz="3200" dirty="0" smtClean="0"/>
            </a:br>
            <a:r>
              <a:rPr lang="pl-PL" sz="3200" dirty="0" smtClean="0"/>
              <a:t>Cel </a:t>
            </a:r>
            <a:r>
              <a:rPr lang="pl-PL" sz="3200" dirty="0"/>
              <a:t>10: Zmniejszyć nierówności w krajach i między krajami</a:t>
            </a:r>
            <a:endParaRPr lang="en-US" sz="3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body" idx="2"/>
          </p:nvPr>
        </p:nvSpPr>
        <p:spPr>
          <a:xfrm>
            <a:off x="4648200" y="2324893"/>
            <a:ext cx="4038599" cy="39163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274" name="Shape 2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13</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33" y="2418875"/>
            <a:ext cx="3962400" cy="3962400"/>
          </a:xfrm>
          <a:prstGeom prst="rect">
            <a:avLst/>
          </a:prstGeom>
        </p:spPr>
      </p:pic>
      <p:sp>
        <p:nvSpPr>
          <p:cNvPr id="6" name="Symbol zastępczy tekstu 7"/>
          <p:cNvSpPr txBox="1">
            <a:spLocks noGrp="1"/>
          </p:cNvSpPr>
          <p:nvPr>
            <p:ph type="body" idx="2"/>
          </p:nvPr>
        </p:nvSpPr>
        <p:spPr>
          <a:xfrm>
            <a:off x="4648200" y="2209800"/>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1500" dirty="0" smtClean="0">
              <a:latin typeface="+mj-lt"/>
            </a:endParaRPr>
          </a:p>
          <a:p>
            <a:endParaRPr lang="pl-PL" sz="1800" dirty="0" smtClean="0">
              <a:latin typeface="+mj-lt"/>
            </a:endParaRPr>
          </a:p>
          <a:p>
            <a:endParaRPr lang="pl-PL" sz="2000" dirty="0">
              <a:latin typeface="+mj-lt"/>
            </a:endParaRPr>
          </a:p>
        </p:txBody>
      </p:sp>
      <p:sp>
        <p:nvSpPr>
          <p:cNvPr id="7" name="Elipsa 6"/>
          <p:cNvSpPr/>
          <p:nvPr/>
        </p:nvSpPr>
        <p:spPr>
          <a:xfrm>
            <a:off x="4751411" y="3647007"/>
            <a:ext cx="1520269" cy="778267"/>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Równe szanse dla każdego</a:t>
            </a:r>
          </a:p>
        </p:txBody>
      </p:sp>
      <p:sp>
        <p:nvSpPr>
          <p:cNvPr id="9" name="Elipsa 8"/>
          <p:cNvSpPr/>
          <p:nvPr/>
        </p:nvSpPr>
        <p:spPr>
          <a:xfrm>
            <a:off x="4797470" y="5211126"/>
            <a:ext cx="1524000" cy="805406"/>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Pomoc rozwojowa</a:t>
            </a:r>
          </a:p>
        </p:txBody>
      </p:sp>
      <p:sp>
        <p:nvSpPr>
          <p:cNvPr id="10" name="Elipsa 9"/>
          <p:cNvSpPr/>
          <p:nvPr/>
        </p:nvSpPr>
        <p:spPr>
          <a:xfrm>
            <a:off x="5661916" y="4363440"/>
            <a:ext cx="2071256" cy="874319"/>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solidFill>
                  <a:schemeClr val="tx1"/>
                </a:solidFill>
              </a:rPr>
              <a:t>Inkluzywny</a:t>
            </a:r>
            <a:r>
              <a:rPr lang="pl-PL" dirty="0">
                <a:solidFill>
                  <a:schemeClr val="tx1"/>
                </a:solidFill>
              </a:rPr>
              <a:t> postęp gospodarczy</a:t>
            </a:r>
          </a:p>
        </p:txBody>
      </p:sp>
      <p:sp>
        <p:nvSpPr>
          <p:cNvPr id="11" name="Elipsa 10"/>
          <p:cNvSpPr/>
          <p:nvPr/>
        </p:nvSpPr>
        <p:spPr>
          <a:xfrm>
            <a:off x="4797470" y="2324893"/>
            <a:ext cx="3584530" cy="1180307"/>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1% ludzi posiada 40% światowego majątku. Biedniejsza połowa światowej populacji posiada łącznie 1% światowego majątku.</a:t>
            </a:r>
          </a:p>
        </p:txBody>
      </p:sp>
      <p:sp>
        <p:nvSpPr>
          <p:cNvPr id="12" name="Elipsa 11"/>
          <p:cNvSpPr/>
          <p:nvPr/>
        </p:nvSpPr>
        <p:spPr>
          <a:xfrm>
            <a:off x="6402729" y="3620293"/>
            <a:ext cx="2171098" cy="668482"/>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Nierównomiernie rozłożony dochód</a:t>
            </a:r>
          </a:p>
        </p:txBody>
      </p:sp>
      <p:sp>
        <p:nvSpPr>
          <p:cNvPr id="13" name="Elipsa 12"/>
          <p:cNvSpPr/>
          <p:nvPr/>
        </p:nvSpPr>
        <p:spPr>
          <a:xfrm>
            <a:off x="6365592" y="5312424"/>
            <a:ext cx="2208235" cy="708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Polityki i system prawny, ochrona socjalna</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37731" y="832432"/>
            <a:ext cx="8229600" cy="1143000"/>
          </a:xfrm>
          <a:prstGeom prst="rect">
            <a:avLst/>
          </a:prstGeom>
          <a:noFill/>
          <a:ln>
            <a:noFill/>
          </a:ln>
        </p:spPr>
        <p:txBody>
          <a:bodyPr lIns="91425" tIns="45700" rIns="91425" bIns="45700" anchor="ctr" anchorCtr="0">
            <a:noAutofit/>
          </a:bodyPr>
          <a:lstStyle/>
          <a:p>
            <a:pPr lvl="0" algn="l">
              <a:buSzPct val="25000"/>
            </a:pPr>
            <a:r>
              <a:rPr lang="pl-PL" sz="2800" dirty="0" smtClean="0"/>
              <a:t/>
            </a:r>
            <a:br>
              <a:rPr lang="pl-PL" sz="2800" dirty="0" smtClean="0"/>
            </a:br>
            <a:r>
              <a:rPr lang="pl-PL" sz="2800" dirty="0" smtClean="0"/>
              <a:t>Cel </a:t>
            </a:r>
            <a:r>
              <a:rPr lang="pl-PL" sz="2800" dirty="0"/>
              <a:t>11: Uczynić miasta i osiedla ludzkie bezpiecznymi, stabilnymi, zrównoważonymi oraz sprzyjającymi włączeniu społecznemu</a:t>
            </a:r>
            <a:endParaRPr lang="en-US" sz="2800" b="0" i="0" u="none" strike="noStrike" cap="none" dirty="0">
              <a:solidFill>
                <a:schemeClr val="dk1"/>
              </a:solidFill>
              <a:latin typeface="Calibri"/>
              <a:ea typeface="Calibri"/>
              <a:cs typeface="Calibri"/>
              <a:sym typeface="Calibri"/>
            </a:endParaRPr>
          </a:p>
        </p:txBody>
      </p:sp>
      <p:sp>
        <p:nvSpPr>
          <p:cNvPr id="284" name="Shape 28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14</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2433766"/>
            <a:ext cx="3962400" cy="3962400"/>
          </a:xfrm>
          <a:prstGeom prst="rect">
            <a:avLst/>
          </a:prstGeom>
        </p:spPr>
      </p:pic>
      <p:sp>
        <p:nvSpPr>
          <p:cNvPr id="7" name="Symbol zastępczy tekstu 7"/>
          <p:cNvSpPr txBox="1">
            <a:spLocks noGrp="1"/>
          </p:cNvSpPr>
          <p:nvPr>
            <p:ph type="body" idx="2"/>
          </p:nvPr>
        </p:nvSpPr>
        <p:spPr>
          <a:xfrm>
            <a:off x="4648199" y="2266246"/>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2000" dirty="0" smtClean="0">
              <a:latin typeface="+mj-lt"/>
            </a:endParaRPr>
          </a:p>
        </p:txBody>
      </p:sp>
      <p:sp>
        <p:nvSpPr>
          <p:cNvPr id="8" name="Elipsa 7"/>
          <p:cNvSpPr/>
          <p:nvPr/>
        </p:nvSpPr>
        <p:spPr>
          <a:xfrm>
            <a:off x="4738268" y="3506742"/>
            <a:ext cx="2819400" cy="970326"/>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Połowa populacji świata mieszka w miastach</a:t>
            </a:r>
          </a:p>
        </p:txBody>
      </p:sp>
      <p:sp>
        <p:nvSpPr>
          <p:cNvPr id="9" name="Elipsa 8"/>
          <p:cNvSpPr/>
          <p:nvPr/>
        </p:nvSpPr>
        <p:spPr>
          <a:xfrm>
            <a:off x="6612164" y="5013065"/>
            <a:ext cx="1981915" cy="925012"/>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Transport, budownictwo, infrastruktura</a:t>
            </a:r>
          </a:p>
        </p:txBody>
      </p:sp>
      <p:sp>
        <p:nvSpPr>
          <p:cNvPr id="10" name="Elipsa 9"/>
          <p:cNvSpPr/>
          <p:nvPr/>
        </p:nvSpPr>
        <p:spPr>
          <a:xfrm>
            <a:off x="4806995" y="5003540"/>
            <a:ext cx="1765554" cy="1078441"/>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Prawie miliard ludzi mieszka w slumsach</a:t>
            </a:r>
          </a:p>
        </p:txBody>
      </p:sp>
      <p:sp>
        <p:nvSpPr>
          <p:cNvPr id="11" name="Elipsa 10"/>
          <p:cNvSpPr/>
          <p:nvPr/>
        </p:nvSpPr>
        <p:spPr>
          <a:xfrm>
            <a:off x="5446007" y="4518898"/>
            <a:ext cx="2253083" cy="480219"/>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Zanieczyszczenie</a:t>
            </a:r>
          </a:p>
        </p:txBody>
      </p:sp>
      <p:sp>
        <p:nvSpPr>
          <p:cNvPr id="12" name="Elipsa 11"/>
          <p:cNvSpPr/>
          <p:nvPr/>
        </p:nvSpPr>
        <p:spPr>
          <a:xfrm>
            <a:off x="4821411" y="2351550"/>
            <a:ext cx="2465824" cy="758819"/>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Grupy wrażliwe (</a:t>
            </a:r>
            <a:r>
              <a:rPr lang="pl-PL" dirty="0" smtClean="0">
                <a:solidFill>
                  <a:schemeClr val="tx1"/>
                </a:solidFill>
              </a:rPr>
              <a:t>niepełnosprawni, </a:t>
            </a:r>
            <a:r>
              <a:rPr lang="pl-PL" dirty="0">
                <a:solidFill>
                  <a:schemeClr val="tx1"/>
                </a:solidFill>
              </a:rPr>
              <a:t>dzieci)</a:t>
            </a:r>
          </a:p>
        </p:txBody>
      </p:sp>
      <p:sp>
        <p:nvSpPr>
          <p:cNvPr id="14" name="Elipsa 13"/>
          <p:cNvSpPr/>
          <p:nvPr/>
        </p:nvSpPr>
        <p:spPr>
          <a:xfrm>
            <a:off x="6423291" y="3058992"/>
            <a:ext cx="2219326" cy="516979"/>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Bezpieczeństwo</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39654" y="803127"/>
            <a:ext cx="8229600" cy="1143000"/>
          </a:xfrm>
          <a:prstGeom prst="rect">
            <a:avLst/>
          </a:prstGeom>
          <a:noFill/>
          <a:ln>
            <a:noFill/>
          </a:ln>
        </p:spPr>
        <p:txBody>
          <a:bodyPr lIns="91425" tIns="45700" rIns="91425" bIns="45700" anchor="ctr" anchorCtr="0">
            <a:noAutofit/>
          </a:bodyPr>
          <a:lstStyle/>
          <a:p>
            <a:pPr lvl="0" algn="l">
              <a:buSzPct val="25000"/>
            </a:pPr>
            <a:r>
              <a:rPr lang="pl-PL" sz="3200" dirty="0" smtClean="0"/>
              <a:t/>
            </a:r>
            <a:br>
              <a:rPr lang="pl-PL" sz="3200" dirty="0" smtClean="0"/>
            </a:br>
            <a:r>
              <a:rPr lang="pl-PL" sz="3200" dirty="0" smtClean="0"/>
              <a:t>Cel </a:t>
            </a:r>
            <a:r>
              <a:rPr lang="pl-PL" sz="3200" dirty="0"/>
              <a:t>12: Zapewnić wzorce zrównoważonej konsumpcji i produkcji</a:t>
            </a:r>
            <a:endParaRPr lang="en-US" sz="3200" b="0" i="0" u="none" strike="noStrike" cap="none" dirty="0">
              <a:solidFill>
                <a:schemeClr val="dk1"/>
              </a:solidFill>
              <a:sym typeface="Calibri"/>
            </a:endParaRPr>
          </a:p>
        </p:txBody>
      </p:sp>
      <p:sp>
        <p:nvSpPr>
          <p:cNvPr id="294" name="Shape 29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15</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90" y="2412485"/>
            <a:ext cx="3962400" cy="3962400"/>
          </a:xfrm>
          <a:prstGeom prst="rect">
            <a:avLst/>
          </a:prstGeom>
        </p:spPr>
      </p:pic>
      <p:sp>
        <p:nvSpPr>
          <p:cNvPr id="7" name="Symbol zastępczy tekstu 7"/>
          <p:cNvSpPr txBox="1">
            <a:spLocks/>
          </p:cNvSpPr>
          <p:nvPr/>
        </p:nvSpPr>
        <p:spPr>
          <a:xfrm>
            <a:off x="4625669" y="2284793"/>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RPr/>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2000" dirty="0" smtClean="0">
              <a:latin typeface="+mj-lt"/>
            </a:endParaRPr>
          </a:p>
        </p:txBody>
      </p:sp>
      <p:sp>
        <p:nvSpPr>
          <p:cNvPr id="10" name="Elipsa 9"/>
          <p:cNvSpPr/>
          <p:nvPr/>
        </p:nvSpPr>
        <p:spPr>
          <a:xfrm>
            <a:off x="6870041" y="4881775"/>
            <a:ext cx="1543050" cy="516979"/>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Recykling</a:t>
            </a:r>
            <a:endParaRPr lang="pl-PL" dirty="0">
              <a:solidFill>
                <a:schemeClr val="tx1"/>
              </a:solidFill>
            </a:endParaRPr>
          </a:p>
        </p:txBody>
      </p:sp>
      <p:sp>
        <p:nvSpPr>
          <p:cNvPr id="11" name="Elipsa 10"/>
          <p:cNvSpPr/>
          <p:nvPr/>
        </p:nvSpPr>
        <p:spPr>
          <a:xfrm>
            <a:off x="4727856" y="2479771"/>
            <a:ext cx="2021386" cy="694343"/>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Wyrzucamy 1/3 całej światowej </a:t>
            </a:r>
            <a:r>
              <a:rPr lang="pl-PL" dirty="0" smtClean="0">
                <a:solidFill>
                  <a:schemeClr val="tx1"/>
                </a:solidFill>
              </a:rPr>
              <a:t>żywności</a:t>
            </a:r>
            <a:endParaRPr lang="pl-PL" dirty="0">
              <a:solidFill>
                <a:schemeClr val="tx1"/>
              </a:solidFill>
            </a:endParaRPr>
          </a:p>
        </p:txBody>
      </p:sp>
      <p:sp>
        <p:nvSpPr>
          <p:cNvPr id="12" name="Elipsa 11"/>
          <p:cNvSpPr/>
          <p:nvPr/>
        </p:nvSpPr>
        <p:spPr>
          <a:xfrm>
            <a:off x="4684095" y="3510222"/>
            <a:ext cx="3451531" cy="1415698"/>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Jeśli nie zmienimy obecnego stylu życia, to </a:t>
            </a:r>
            <a:r>
              <a:rPr lang="pl-PL" dirty="0" smtClean="0">
                <a:solidFill>
                  <a:schemeClr val="tx1"/>
                </a:solidFill>
              </a:rPr>
              <a:t/>
            </a:r>
            <a:br>
              <a:rPr lang="pl-PL" dirty="0" smtClean="0">
                <a:solidFill>
                  <a:schemeClr val="tx1"/>
                </a:solidFill>
              </a:rPr>
            </a:br>
            <a:r>
              <a:rPr lang="pl-PL" dirty="0" smtClean="0">
                <a:solidFill>
                  <a:schemeClr val="tx1"/>
                </a:solidFill>
              </a:rPr>
              <a:t>w </a:t>
            </a:r>
            <a:r>
              <a:rPr lang="pl-PL" dirty="0">
                <a:solidFill>
                  <a:schemeClr val="tx1"/>
                </a:solidFill>
              </a:rPr>
              <a:t>2050 roku będziemy potrzebować zasobów trzech planet takich jak Ziemia</a:t>
            </a:r>
          </a:p>
        </p:txBody>
      </p:sp>
      <p:sp>
        <p:nvSpPr>
          <p:cNvPr id="13" name="Elipsa 12"/>
          <p:cNvSpPr/>
          <p:nvPr/>
        </p:nvSpPr>
        <p:spPr>
          <a:xfrm>
            <a:off x="6705027" y="2632083"/>
            <a:ext cx="1892440" cy="979938"/>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5 miliardów ludzi ma nadwagę albo jest otyła</a:t>
            </a:r>
          </a:p>
        </p:txBody>
      </p:sp>
      <p:sp>
        <p:nvSpPr>
          <p:cNvPr id="14" name="Elipsa 13"/>
          <p:cNvSpPr/>
          <p:nvPr/>
        </p:nvSpPr>
        <p:spPr>
          <a:xfrm>
            <a:off x="4768423" y="5004244"/>
            <a:ext cx="1958865" cy="1006735"/>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Oszczędzanie energii i zasobów naturalnych</a:t>
            </a:r>
          </a:p>
        </p:txBody>
      </p:sp>
      <p:sp>
        <p:nvSpPr>
          <p:cNvPr id="15" name="Elipsa 14"/>
          <p:cNvSpPr/>
          <p:nvPr/>
        </p:nvSpPr>
        <p:spPr>
          <a:xfrm>
            <a:off x="6696457" y="5487507"/>
            <a:ext cx="1744331" cy="593758"/>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Podniesienie świadomości</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31985" y="761943"/>
            <a:ext cx="8229600" cy="1143000"/>
          </a:xfrm>
          <a:prstGeom prst="rect">
            <a:avLst/>
          </a:prstGeom>
          <a:noFill/>
          <a:ln>
            <a:noFill/>
          </a:ln>
        </p:spPr>
        <p:txBody>
          <a:bodyPr lIns="91425" tIns="45700" rIns="91425" bIns="45700" anchor="ctr" anchorCtr="0">
            <a:noAutofit/>
          </a:bodyPr>
          <a:lstStyle/>
          <a:p>
            <a:pPr lvl="0" algn="l">
              <a:buSzPct val="25000"/>
            </a:pPr>
            <a:r>
              <a:rPr lang="pl-PL" sz="3200" dirty="0" smtClean="0"/>
              <a:t/>
            </a:r>
            <a:br>
              <a:rPr lang="pl-PL" sz="3200" dirty="0" smtClean="0"/>
            </a:br>
            <a:r>
              <a:rPr lang="pl-PL" sz="3200" dirty="0" smtClean="0"/>
              <a:t>Cel </a:t>
            </a:r>
            <a:r>
              <a:rPr lang="pl-PL" sz="3200" dirty="0"/>
              <a:t>13: Podjąć pilne działania w celu przeciwdziałania zmianom klimatu i ich skutkom</a:t>
            </a:r>
            <a:endParaRPr lang="en-US" sz="3200" b="0" i="0" u="none" strike="noStrike" cap="none" dirty="0">
              <a:solidFill>
                <a:schemeClr val="dk1"/>
              </a:solidFill>
              <a:latin typeface="Calibri"/>
              <a:ea typeface="Calibri"/>
              <a:cs typeface="Calibri"/>
              <a:sym typeface="Calibri"/>
            </a:endParaRPr>
          </a:p>
        </p:txBody>
      </p:sp>
      <p:sp>
        <p:nvSpPr>
          <p:cNvPr id="304" name="Shape 3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16</a:t>
            </a:fld>
            <a:endParaRPr lang="en-US" sz="1200" b="0" i="0" u="none" strike="noStrike" cap="none">
              <a:solidFill>
                <a:srgbClr val="888888"/>
              </a:solidFill>
              <a:latin typeface="Calibri"/>
              <a:ea typeface="Calibri"/>
              <a:cs typeface="Calibri"/>
              <a:sym typeface="Calibri"/>
            </a:endParaRPr>
          </a:p>
        </p:txBody>
      </p:sp>
      <p:sp>
        <p:nvSpPr>
          <p:cNvPr id="7" name="Symbol zastępczy tekstu 7"/>
          <p:cNvSpPr txBox="1">
            <a:spLocks/>
          </p:cNvSpPr>
          <p:nvPr/>
        </p:nvSpPr>
        <p:spPr>
          <a:xfrm>
            <a:off x="4635985" y="2239434"/>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RPr/>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1600" dirty="0" smtClean="0">
              <a:latin typeface="+mj-lt"/>
            </a:endParaRPr>
          </a:p>
        </p:txBody>
      </p:sp>
      <p:sp>
        <p:nvSpPr>
          <p:cNvPr id="8" name="Elipsa 7"/>
          <p:cNvSpPr/>
          <p:nvPr/>
        </p:nvSpPr>
        <p:spPr>
          <a:xfrm>
            <a:off x="4742704" y="3245421"/>
            <a:ext cx="2963792" cy="63089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Wyższe temperatury = niższe zbiory żywności</a:t>
            </a:r>
          </a:p>
        </p:txBody>
      </p:sp>
      <p:sp>
        <p:nvSpPr>
          <p:cNvPr id="9" name="Elipsa 8"/>
          <p:cNvSpPr/>
          <p:nvPr/>
        </p:nvSpPr>
        <p:spPr>
          <a:xfrm>
            <a:off x="4754313" y="2327912"/>
            <a:ext cx="2089008" cy="74175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Wysokie koszty zmian klimatycznych</a:t>
            </a:r>
          </a:p>
        </p:txBody>
      </p:sp>
      <p:sp>
        <p:nvSpPr>
          <p:cNvPr id="10" name="Elipsa 9"/>
          <p:cNvSpPr/>
          <p:nvPr/>
        </p:nvSpPr>
        <p:spPr>
          <a:xfrm>
            <a:off x="4732408" y="3949492"/>
            <a:ext cx="3725792" cy="1124712"/>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Ocieplenie - dwukrotna wielkość Hiszpanii, tyle pokrywy lodowej topnieje w każdej dekadzie.</a:t>
            </a:r>
          </a:p>
        </p:txBody>
      </p:sp>
      <p:sp>
        <p:nvSpPr>
          <p:cNvPr id="11" name="Elipsa 10"/>
          <p:cNvSpPr/>
          <p:nvPr/>
        </p:nvSpPr>
        <p:spPr>
          <a:xfrm>
            <a:off x="4663903" y="5032947"/>
            <a:ext cx="1730265" cy="793790"/>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Zagrożenie dla życia ludzkiego</a:t>
            </a:r>
          </a:p>
        </p:txBody>
      </p:sp>
      <p:sp>
        <p:nvSpPr>
          <p:cNvPr id="12" name="Elipsa 11"/>
          <p:cNvSpPr/>
          <p:nvPr/>
        </p:nvSpPr>
        <p:spPr>
          <a:xfrm>
            <a:off x="6843321" y="2470577"/>
            <a:ext cx="1705757" cy="825665"/>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Zmiana wzorców pogodowych</a:t>
            </a:r>
          </a:p>
        </p:txBody>
      </p:sp>
      <p:sp>
        <p:nvSpPr>
          <p:cNvPr id="16" name="Elipsa 15"/>
          <p:cNvSpPr/>
          <p:nvPr/>
        </p:nvSpPr>
        <p:spPr>
          <a:xfrm>
            <a:off x="6399758" y="5147380"/>
            <a:ext cx="2126993" cy="879910"/>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Zmiany klimatyczne nie znają granic państwowych</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82" y="2338485"/>
            <a:ext cx="3793856" cy="3793856"/>
          </a:xfrm>
          <a:prstGeom prst="rect">
            <a:avLst/>
          </a:prstGeom>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42611" y="818184"/>
            <a:ext cx="8229600" cy="1143000"/>
          </a:xfrm>
          <a:prstGeom prst="rect">
            <a:avLst/>
          </a:prstGeom>
          <a:noFill/>
          <a:ln>
            <a:noFill/>
          </a:ln>
        </p:spPr>
        <p:txBody>
          <a:bodyPr lIns="91425" tIns="45700" rIns="91425" bIns="45700" anchor="ctr" anchorCtr="0">
            <a:noAutofit/>
          </a:bodyPr>
          <a:lstStyle/>
          <a:p>
            <a:pPr lvl="0" algn="l">
              <a:buSzPct val="25000"/>
            </a:pPr>
            <a:r>
              <a:rPr lang="pl-PL" sz="3000" dirty="0" smtClean="0"/>
              <a:t/>
            </a:r>
            <a:br>
              <a:rPr lang="pl-PL" sz="3000" dirty="0" smtClean="0"/>
            </a:br>
            <a:r>
              <a:rPr lang="pl-PL" sz="3000" dirty="0" smtClean="0"/>
              <a:t>Cel </a:t>
            </a:r>
            <a:r>
              <a:rPr lang="pl-PL" sz="3000" dirty="0"/>
              <a:t>14:  Chronić oceany, morza i zasoby morskie oraz wykorzystywać je w sposób zrównoważony </a:t>
            </a:r>
            <a:endParaRPr lang="en-US" sz="3000" b="0" i="0" u="none" strike="noStrike" cap="none" dirty="0">
              <a:solidFill>
                <a:schemeClr val="dk1"/>
              </a:solidFill>
              <a:sym typeface="Calibri"/>
            </a:endParaRPr>
          </a:p>
        </p:txBody>
      </p:sp>
      <p:sp>
        <p:nvSpPr>
          <p:cNvPr id="314" name="Shape 3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17</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2297283"/>
            <a:ext cx="3962400" cy="3962400"/>
          </a:xfrm>
          <a:prstGeom prst="rect">
            <a:avLst/>
          </a:prstGeom>
        </p:spPr>
      </p:pic>
      <p:sp>
        <p:nvSpPr>
          <p:cNvPr id="7" name="Symbol zastępczy tekstu 7"/>
          <p:cNvSpPr txBox="1">
            <a:spLocks noGrp="1"/>
          </p:cNvSpPr>
          <p:nvPr>
            <p:ph type="body" idx="2"/>
          </p:nvPr>
        </p:nvSpPr>
        <p:spPr>
          <a:xfrm>
            <a:off x="4648200" y="2209800"/>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RPr/>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2000" dirty="0" smtClean="0">
              <a:latin typeface="+mj-lt"/>
            </a:endParaRPr>
          </a:p>
        </p:txBody>
      </p:sp>
      <p:sp>
        <p:nvSpPr>
          <p:cNvPr id="8" name="Elipsa 7"/>
          <p:cNvSpPr/>
          <p:nvPr/>
        </p:nvSpPr>
        <p:spPr>
          <a:xfrm>
            <a:off x="6406320" y="3956948"/>
            <a:ext cx="2249415" cy="98635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Rybołówstwo i zarządzanie zasobami morskimi</a:t>
            </a:r>
          </a:p>
        </p:txBody>
      </p:sp>
      <p:sp>
        <p:nvSpPr>
          <p:cNvPr id="9" name="Elipsa 8"/>
          <p:cNvSpPr/>
          <p:nvPr/>
        </p:nvSpPr>
        <p:spPr>
          <a:xfrm>
            <a:off x="4732408" y="3173284"/>
            <a:ext cx="2147808" cy="1105199"/>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Oceany pochłaniają jedną trzecią CO2</a:t>
            </a:r>
          </a:p>
        </p:txBody>
      </p:sp>
      <p:sp>
        <p:nvSpPr>
          <p:cNvPr id="10" name="Elipsa 9"/>
          <p:cNvSpPr/>
          <p:nvPr/>
        </p:nvSpPr>
        <p:spPr>
          <a:xfrm>
            <a:off x="4625356" y="4595452"/>
            <a:ext cx="2224479" cy="956374"/>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Oceany stanowią 99% przestrzeni do życia na Ziemi</a:t>
            </a:r>
          </a:p>
        </p:txBody>
      </p:sp>
      <p:sp>
        <p:nvSpPr>
          <p:cNvPr id="11" name="Elipsa 10"/>
          <p:cNvSpPr/>
          <p:nvPr/>
        </p:nvSpPr>
        <p:spPr>
          <a:xfrm>
            <a:off x="5170492" y="2407036"/>
            <a:ext cx="2308215" cy="509394"/>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Zanieczyszczenie mórz</a:t>
            </a:r>
          </a:p>
        </p:txBody>
      </p:sp>
      <p:sp>
        <p:nvSpPr>
          <p:cNvPr id="12" name="Elipsa 11"/>
          <p:cNvSpPr/>
          <p:nvPr/>
        </p:nvSpPr>
        <p:spPr>
          <a:xfrm>
            <a:off x="6781799" y="2885223"/>
            <a:ext cx="1676399" cy="726615"/>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Napędzają światowe ekosystemy</a:t>
            </a:r>
          </a:p>
        </p:txBody>
      </p:sp>
      <p:sp>
        <p:nvSpPr>
          <p:cNvPr id="13" name="Elipsa 12"/>
          <p:cNvSpPr/>
          <p:nvPr/>
        </p:nvSpPr>
        <p:spPr>
          <a:xfrm>
            <a:off x="6324600" y="5428007"/>
            <a:ext cx="2091495" cy="63089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Kwestia państw wyspiarskich</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44639" y="916410"/>
            <a:ext cx="8229600" cy="1143000"/>
          </a:xfrm>
          <a:prstGeom prst="rect">
            <a:avLst/>
          </a:prstGeom>
          <a:noFill/>
          <a:ln>
            <a:noFill/>
          </a:ln>
        </p:spPr>
        <p:txBody>
          <a:bodyPr lIns="91425" tIns="45700" rIns="91425" bIns="45700" anchor="ctr" anchorCtr="0">
            <a:noAutofit/>
          </a:bodyPr>
          <a:lstStyle/>
          <a:p>
            <a:pPr lvl="0" algn="l">
              <a:buSzPct val="25000"/>
            </a:pPr>
            <a:r>
              <a:rPr lang="pl-PL" sz="2400" dirty="0" smtClean="0"/>
              <a:t/>
            </a:r>
            <a:br>
              <a:rPr lang="pl-PL" sz="2400" dirty="0" smtClean="0"/>
            </a:br>
            <a:r>
              <a:rPr lang="pl-PL" sz="2200" dirty="0" smtClean="0"/>
              <a:t>Cel </a:t>
            </a:r>
            <a:r>
              <a:rPr lang="pl-PL" sz="2200" dirty="0"/>
              <a:t>15: Chronić, przywrócić oraz promować zrównoważone użytkowanie ekosystemów lądowych, zrównoważone gospodarowanie lasami, zwalczać pustynnienie, powstrzymywać i odwracać proces degradacji gleby oraz powstrzymać utratę różnorodności biologicznej </a:t>
            </a:r>
            <a:endParaRPr lang="en-US" sz="2200" b="0" i="0" u="none" strike="noStrike" cap="none" dirty="0">
              <a:solidFill>
                <a:schemeClr val="dk1"/>
              </a:solidFill>
              <a:sym typeface="Calibri"/>
            </a:endParaRPr>
          </a:p>
        </p:txBody>
      </p:sp>
      <p:sp>
        <p:nvSpPr>
          <p:cNvPr id="324" name="Shape 3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18</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30" y="2625417"/>
            <a:ext cx="3787621" cy="3787621"/>
          </a:xfrm>
          <a:prstGeom prst="rect">
            <a:avLst/>
          </a:prstGeom>
        </p:spPr>
      </p:pic>
      <p:sp>
        <p:nvSpPr>
          <p:cNvPr id="7" name="Symbol zastępczy tekstu 7"/>
          <p:cNvSpPr txBox="1">
            <a:spLocks noGrp="1"/>
          </p:cNvSpPr>
          <p:nvPr>
            <p:ph type="body" idx="2"/>
          </p:nvPr>
        </p:nvSpPr>
        <p:spPr>
          <a:xfrm>
            <a:off x="4579271" y="2481634"/>
            <a:ext cx="3947858" cy="3834851"/>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RPr/>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2000" dirty="0" smtClean="0">
              <a:latin typeface="+mj-lt"/>
            </a:endParaRPr>
          </a:p>
        </p:txBody>
      </p:sp>
      <p:sp>
        <p:nvSpPr>
          <p:cNvPr id="8" name="Elipsa 7"/>
          <p:cNvSpPr/>
          <p:nvPr/>
        </p:nvSpPr>
        <p:spPr>
          <a:xfrm>
            <a:off x="4724400" y="2669373"/>
            <a:ext cx="2201792" cy="438554"/>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Bioróżnorodność</a:t>
            </a:r>
          </a:p>
        </p:txBody>
      </p:sp>
      <p:sp>
        <p:nvSpPr>
          <p:cNvPr id="9" name="Elipsa 8"/>
          <p:cNvSpPr/>
          <p:nvPr/>
        </p:nvSpPr>
        <p:spPr>
          <a:xfrm>
            <a:off x="4648200" y="3817117"/>
            <a:ext cx="2173999" cy="806620"/>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Lasy pokrywają 30% powierzchni Ziemi</a:t>
            </a:r>
          </a:p>
        </p:txBody>
      </p:sp>
      <p:sp>
        <p:nvSpPr>
          <p:cNvPr id="11" name="Elipsa 10"/>
          <p:cNvSpPr/>
          <p:nvPr/>
        </p:nvSpPr>
        <p:spPr>
          <a:xfrm>
            <a:off x="6609931" y="4357558"/>
            <a:ext cx="1676399" cy="884817"/>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Wylesianie, susze, pustynnienie</a:t>
            </a:r>
          </a:p>
        </p:txBody>
      </p:sp>
      <p:sp>
        <p:nvSpPr>
          <p:cNvPr id="12" name="Elipsa 11"/>
          <p:cNvSpPr/>
          <p:nvPr/>
        </p:nvSpPr>
        <p:spPr>
          <a:xfrm>
            <a:off x="6169030" y="3030349"/>
            <a:ext cx="2249415" cy="98635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Ochrona i odtwarzanie ekosystemów</a:t>
            </a:r>
            <a:endParaRPr lang="pl-PL" dirty="0">
              <a:solidFill>
                <a:schemeClr val="tx1"/>
              </a:solidFill>
            </a:endParaRPr>
          </a:p>
        </p:txBody>
      </p:sp>
      <p:sp>
        <p:nvSpPr>
          <p:cNvPr id="13" name="Elipsa 12"/>
          <p:cNvSpPr/>
          <p:nvPr/>
        </p:nvSpPr>
        <p:spPr>
          <a:xfrm>
            <a:off x="4752899" y="4805829"/>
            <a:ext cx="1655618" cy="98635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Ochrona ginących gatunków</a:t>
            </a:r>
            <a:endParaRPr lang="pl-PL" dirty="0">
              <a:solidFill>
                <a:schemeClr val="tx1"/>
              </a:solidFill>
            </a:endParaRPr>
          </a:p>
        </p:txBody>
      </p:sp>
      <p:sp>
        <p:nvSpPr>
          <p:cNvPr id="14" name="Elipsa 13"/>
          <p:cNvSpPr/>
          <p:nvPr/>
        </p:nvSpPr>
        <p:spPr>
          <a:xfrm>
            <a:off x="6385863" y="5359700"/>
            <a:ext cx="2026404" cy="821799"/>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Zrównoważone zarządzanie lasami</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42372" y="874603"/>
            <a:ext cx="8229600" cy="1143000"/>
          </a:xfrm>
          <a:prstGeom prst="rect">
            <a:avLst/>
          </a:prstGeom>
          <a:noFill/>
          <a:ln>
            <a:noFill/>
          </a:ln>
        </p:spPr>
        <p:txBody>
          <a:bodyPr lIns="91425" tIns="45700" rIns="91425" bIns="45700" anchor="ctr" anchorCtr="0">
            <a:noAutofit/>
          </a:bodyPr>
          <a:lstStyle/>
          <a:p>
            <a:pPr lvl="0" algn="l">
              <a:buSzPct val="25000"/>
            </a:pPr>
            <a:r>
              <a:rPr lang="pl-PL" sz="3200" dirty="0" smtClean="0"/>
              <a:t/>
            </a:r>
            <a:br>
              <a:rPr lang="pl-PL" sz="3200" dirty="0" smtClean="0"/>
            </a:br>
            <a:r>
              <a:rPr lang="pl-PL" sz="2200" dirty="0" smtClean="0"/>
              <a:t>Cel </a:t>
            </a:r>
            <a:r>
              <a:rPr lang="pl-PL" sz="2200" dirty="0"/>
              <a:t>16: Promować pokojowe i </a:t>
            </a:r>
            <a:r>
              <a:rPr lang="pl-PL" sz="2200" dirty="0" err="1"/>
              <a:t>inkluzywne</a:t>
            </a:r>
            <a:r>
              <a:rPr lang="pl-PL" sz="2200" dirty="0"/>
              <a:t> społeczeństwa, zapewnić wszystkim ludziom dostęp do wymiaru sprawiedliwości oraz budować na wszystkich szczeblach skuteczne i odpowiedzialne instytucje, sprzyjające włączeniu społecznemu</a:t>
            </a:r>
            <a:endParaRPr lang="en-US" sz="2200" b="0" i="0" u="none" strike="noStrike" cap="none" dirty="0">
              <a:solidFill>
                <a:schemeClr val="dk1"/>
              </a:solidFill>
              <a:sym typeface="Calibri"/>
            </a:endParaRPr>
          </a:p>
        </p:txBody>
      </p:sp>
      <p:sp>
        <p:nvSpPr>
          <p:cNvPr id="334" name="Shape 3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19</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91" y="2667000"/>
            <a:ext cx="3810000" cy="3810000"/>
          </a:xfrm>
          <a:prstGeom prst="rect">
            <a:avLst/>
          </a:prstGeom>
        </p:spPr>
      </p:pic>
      <p:sp>
        <p:nvSpPr>
          <p:cNvPr id="7" name="Symbol zastępczy tekstu 7"/>
          <p:cNvSpPr txBox="1">
            <a:spLocks noGrp="1"/>
          </p:cNvSpPr>
          <p:nvPr>
            <p:ph type="body" idx="2"/>
          </p:nvPr>
        </p:nvSpPr>
        <p:spPr>
          <a:xfrm>
            <a:off x="4607302" y="2426509"/>
            <a:ext cx="4023772" cy="38401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RPr/>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endParaRPr lang="pl-PL" sz="2000" dirty="0" smtClean="0">
              <a:latin typeface="+mj-lt"/>
            </a:endParaRPr>
          </a:p>
        </p:txBody>
      </p:sp>
      <p:sp>
        <p:nvSpPr>
          <p:cNvPr id="9" name="Elipsa 8"/>
          <p:cNvSpPr/>
          <p:nvPr/>
        </p:nvSpPr>
        <p:spPr>
          <a:xfrm>
            <a:off x="6644574" y="4290074"/>
            <a:ext cx="1944637" cy="98635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Korupcja, przestępczość, terroryzm</a:t>
            </a:r>
          </a:p>
        </p:txBody>
      </p:sp>
      <p:sp>
        <p:nvSpPr>
          <p:cNvPr id="10" name="Elipsa 9"/>
          <p:cNvSpPr/>
          <p:nvPr/>
        </p:nvSpPr>
        <p:spPr>
          <a:xfrm>
            <a:off x="4811338" y="3566303"/>
            <a:ext cx="1730531" cy="821799"/>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Podstawowe wolności, legislacja</a:t>
            </a:r>
          </a:p>
        </p:txBody>
      </p:sp>
      <p:sp>
        <p:nvSpPr>
          <p:cNvPr id="11" name="Elipsa 10"/>
          <p:cNvSpPr/>
          <p:nvPr/>
        </p:nvSpPr>
        <p:spPr>
          <a:xfrm>
            <a:off x="6666512" y="3302159"/>
            <a:ext cx="1676399" cy="884817"/>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Rządy prawa</a:t>
            </a:r>
          </a:p>
        </p:txBody>
      </p:sp>
      <p:sp>
        <p:nvSpPr>
          <p:cNvPr id="12" name="Elipsa 11"/>
          <p:cNvSpPr/>
          <p:nvPr/>
        </p:nvSpPr>
        <p:spPr>
          <a:xfrm>
            <a:off x="4647787" y="4565970"/>
            <a:ext cx="1954924" cy="680666"/>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Handel ludźmi, </a:t>
            </a:r>
            <a:r>
              <a:rPr lang="pl-PL" dirty="0" smtClean="0">
                <a:solidFill>
                  <a:schemeClr val="tx1"/>
                </a:solidFill>
              </a:rPr>
              <a:t>przemoc</a:t>
            </a:r>
            <a:endParaRPr lang="pl-PL" dirty="0">
              <a:solidFill>
                <a:schemeClr val="tx1"/>
              </a:solidFill>
            </a:endParaRPr>
          </a:p>
        </p:txBody>
      </p:sp>
      <p:sp>
        <p:nvSpPr>
          <p:cNvPr id="13" name="Elipsa 12"/>
          <p:cNvSpPr/>
          <p:nvPr/>
        </p:nvSpPr>
        <p:spPr>
          <a:xfrm>
            <a:off x="5271036" y="5284949"/>
            <a:ext cx="2541665" cy="884817"/>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Odpowiedzialne i przejrzyste instytucje</a:t>
            </a:r>
          </a:p>
        </p:txBody>
      </p:sp>
      <p:sp>
        <p:nvSpPr>
          <p:cNvPr id="14" name="Elipsa 13"/>
          <p:cNvSpPr/>
          <p:nvPr/>
        </p:nvSpPr>
        <p:spPr>
          <a:xfrm>
            <a:off x="5090933" y="2623064"/>
            <a:ext cx="2173999" cy="806620"/>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Proces podejmowania decyzji</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914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l-PL" sz="3600" b="0" i="0" u="none" strike="noStrike" cap="none" dirty="0" smtClean="0">
                <a:solidFill>
                  <a:schemeClr val="dk1"/>
                </a:solidFill>
                <a:latin typeface="Calibri"/>
                <a:ea typeface="Calibri"/>
                <a:cs typeface="Calibri"/>
                <a:sym typeface="Calibri"/>
              </a:rPr>
              <a:t>Szczyt Zrównoważonego Rozwoju </a:t>
            </a:r>
            <a:r>
              <a:rPr lang="en-US" sz="3600" b="0" i="0" u="none" strike="noStrike" cap="none" dirty="0" smtClean="0">
                <a:solidFill>
                  <a:schemeClr val="dk1"/>
                </a:solidFill>
                <a:latin typeface="Calibri"/>
                <a:ea typeface="Calibri"/>
                <a:cs typeface="Calibri"/>
                <a:sym typeface="Calibri"/>
              </a:rPr>
              <a:t>2015</a:t>
            </a:r>
            <a:endParaRPr lang="en-US" sz="3600" b="0" i="0" u="none" strike="noStrike" cap="none"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a:t>
            </a:fld>
            <a:endParaRPr lang="en-US" sz="1200" b="0" i="0" u="none" strike="noStrike" cap="none">
              <a:solidFill>
                <a:srgbClr val="888888"/>
              </a:solidFill>
              <a:latin typeface="Calibri"/>
              <a:ea typeface="Calibri"/>
              <a:cs typeface="Calibri"/>
              <a:sym typeface="Calibri"/>
            </a:endParaRPr>
          </a:p>
        </p:txBody>
      </p:sp>
      <p:pic>
        <p:nvPicPr>
          <p:cNvPr id="129" name="Shape 129"/>
          <p:cNvPicPr preferRelativeResize="0">
            <a:picLocks noGrp="1"/>
          </p:cNvPicPr>
          <p:nvPr>
            <p:ph type="body" idx="1"/>
          </p:nvPr>
        </p:nvPicPr>
        <p:blipFill rotWithShape="1">
          <a:blip r:embed="rId3">
            <a:alphaModFix/>
          </a:blip>
          <a:srcRect/>
          <a:stretch/>
        </p:blipFill>
        <p:spPr>
          <a:xfrm>
            <a:off x="1570074" y="2133600"/>
            <a:ext cx="6073081" cy="4038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199" y="718918"/>
            <a:ext cx="8229600" cy="1066055"/>
          </a:xfrm>
          <a:prstGeom prst="rect">
            <a:avLst/>
          </a:prstGeom>
          <a:noFill/>
          <a:ln>
            <a:noFill/>
          </a:ln>
        </p:spPr>
        <p:txBody>
          <a:bodyPr lIns="91425" tIns="45700" rIns="91425" bIns="45700" anchor="ctr" anchorCtr="0">
            <a:noAutofit/>
          </a:bodyPr>
          <a:lstStyle/>
          <a:p>
            <a:pPr lvl="0" algn="just">
              <a:buSzPct val="25000"/>
            </a:pPr>
            <a:r>
              <a:rPr lang="pl-PL" sz="3200" dirty="0" smtClean="0"/>
              <a:t/>
            </a:r>
            <a:br>
              <a:rPr lang="pl-PL" sz="3200" dirty="0" smtClean="0"/>
            </a:br>
            <a:r>
              <a:rPr lang="pl-PL" sz="2800" dirty="0" smtClean="0"/>
              <a:t>Cel </a:t>
            </a:r>
            <a:r>
              <a:rPr lang="pl-PL" sz="2800" dirty="0"/>
              <a:t>17: Wzmocnić środki wdrażania i ożywić globalne partnerstwo na rzecz zrównoważonego rozwoju</a:t>
            </a:r>
            <a:endParaRPr lang="en-US" sz="2800" b="0" i="0" u="none" strike="noStrike" cap="none" dirty="0">
              <a:solidFill>
                <a:schemeClr val="dk1"/>
              </a:solidFill>
              <a:sym typeface="Calibri"/>
            </a:endParaRPr>
          </a:p>
        </p:txBody>
      </p:sp>
      <p:sp>
        <p:nvSpPr>
          <p:cNvPr id="344" name="Shape 3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20</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398987"/>
            <a:ext cx="3911599" cy="3911599"/>
          </a:xfrm>
          <a:prstGeom prst="rect">
            <a:avLst/>
          </a:prstGeom>
        </p:spPr>
      </p:pic>
      <p:sp>
        <p:nvSpPr>
          <p:cNvPr id="7" name="Symbol zastępczy tekstu 7"/>
          <p:cNvSpPr txBox="1">
            <a:spLocks noGrp="1"/>
          </p:cNvSpPr>
          <p:nvPr>
            <p:ph type="body" idx="2"/>
          </p:nvPr>
        </p:nvSpPr>
        <p:spPr>
          <a:xfrm>
            <a:off x="4648200" y="2293633"/>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5" tIns="91425" rIns="91425" bIns="91425" rtlCol="0" anchor="ctr" anchorCtr="0"/>
          <a:lstStyle>
            <a:defPPr marR="0" lvl="0" algn="l" rtl="0">
              <a:lnSpc>
                <a:spcPct val="100000"/>
              </a:lnSpc>
              <a:spcBef>
                <a:spcPts val="0"/>
              </a:spcBef>
              <a:spcAft>
                <a:spcPts val="0"/>
              </a:spcAft>
              <a:defRPr/>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endParaRPr lang="pl-PL" sz="2000" dirty="0" smtClean="0">
              <a:latin typeface="+mj-lt"/>
            </a:endParaRPr>
          </a:p>
        </p:txBody>
      </p:sp>
      <p:sp>
        <p:nvSpPr>
          <p:cNvPr id="8" name="Elipsa 7"/>
          <p:cNvSpPr/>
          <p:nvPr/>
        </p:nvSpPr>
        <p:spPr>
          <a:xfrm>
            <a:off x="6019800" y="3702336"/>
            <a:ext cx="2643640" cy="869098"/>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Budowa potencjału krajów rozwijających się</a:t>
            </a:r>
          </a:p>
        </p:txBody>
      </p:sp>
      <p:sp>
        <p:nvSpPr>
          <p:cNvPr id="9" name="Elipsa 8"/>
          <p:cNvSpPr/>
          <p:nvPr/>
        </p:nvSpPr>
        <p:spPr>
          <a:xfrm>
            <a:off x="6019800" y="5632948"/>
            <a:ext cx="2305526" cy="491331"/>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Sprawiedliwy system handlowy</a:t>
            </a:r>
          </a:p>
        </p:txBody>
      </p:sp>
      <p:sp>
        <p:nvSpPr>
          <p:cNvPr id="10" name="Elipsa 9"/>
          <p:cNvSpPr/>
          <p:nvPr/>
        </p:nvSpPr>
        <p:spPr>
          <a:xfrm>
            <a:off x="6669912" y="2384330"/>
            <a:ext cx="1900173" cy="842737"/>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Rozwój i transfer technologii</a:t>
            </a:r>
          </a:p>
        </p:txBody>
      </p:sp>
      <p:sp>
        <p:nvSpPr>
          <p:cNvPr id="11" name="Elipsa 10"/>
          <p:cNvSpPr/>
          <p:nvPr/>
        </p:nvSpPr>
        <p:spPr>
          <a:xfrm>
            <a:off x="4673599" y="2801572"/>
            <a:ext cx="2286000" cy="1057679"/>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Oficjalna pomoc rozwojowa dla krajów rozwijających się</a:t>
            </a:r>
          </a:p>
        </p:txBody>
      </p:sp>
      <p:sp>
        <p:nvSpPr>
          <p:cNvPr id="12" name="Elipsa 11"/>
          <p:cNvSpPr/>
          <p:nvPr/>
        </p:nvSpPr>
        <p:spPr>
          <a:xfrm>
            <a:off x="4648200" y="4540785"/>
            <a:ext cx="3124199" cy="1078617"/>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Partnerstwa </a:t>
            </a:r>
            <a:r>
              <a:rPr lang="pl-PL" dirty="0">
                <a:solidFill>
                  <a:schemeClr val="tx1"/>
                </a:solidFill>
              </a:rPr>
              <a:t>publiczne i publiczno-prywatne z udziałem społeczeństwa </a:t>
            </a:r>
            <a:r>
              <a:rPr lang="pl-PL" dirty="0" smtClean="0">
                <a:solidFill>
                  <a:schemeClr val="tx1"/>
                </a:solidFill>
              </a:rPr>
              <a:t>obywatelskiego</a:t>
            </a:r>
            <a:endParaRPr lang="pl-PL" dirty="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Shape 378"/>
          <p:cNvSpPr txBox="1">
            <a:spLocks noGrp="1"/>
          </p:cNvSpPr>
          <p:nvPr>
            <p:ph type="body" idx="2"/>
          </p:nvPr>
        </p:nvSpPr>
        <p:spPr>
          <a:xfrm>
            <a:off x="4609177" y="1979612"/>
            <a:ext cx="4114800" cy="3200400"/>
          </a:xfrm>
          <a:prstGeom prst="rect">
            <a:avLst/>
          </a:prstGeom>
          <a:noFill/>
          <a:ln>
            <a:noFill/>
          </a:ln>
        </p:spPr>
        <p:txBody>
          <a:bodyPr lIns="91425" tIns="45700" rIns="91425" bIns="45700" anchor="t" anchorCtr="0">
            <a:noAutofit/>
          </a:bodyPr>
          <a:lstStyle/>
          <a:p>
            <a:pPr algn="ctr" eaLnBrk="1" hangingPunct="1">
              <a:lnSpc>
                <a:spcPct val="90000"/>
              </a:lnSpc>
              <a:buFont typeface="Wingdings" panose="05000000000000000000" pitchFamily="2" charset="2"/>
              <a:buNone/>
            </a:pPr>
            <a:endParaRPr lang="pl-PL" altLang="pl-PL" b="1" dirty="0">
              <a:solidFill>
                <a:schemeClr val="bg1"/>
              </a:solidFill>
              <a:latin typeface="Arial" panose="020B0604020202020204" pitchFamily="34" charset="0"/>
            </a:endParaRPr>
          </a:p>
        </p:txBody>
      </p:sp>
      <p:sp>
        <p:nvSpPr>
          <p:cNvPr id="380" name="Shape 3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21</a:t>
            </a:fld>
            <a:endParaRPr lang="en-US" sz="1200">
              <a:solidFill>
                <a:srgbClr val="888888"/>
              </a:solidFill>
              <a:latin typeface="Calibri"/>
              <a:ea typeface="Calibri"/>
              <a:cs typeface="Calibri"/>
              <a:sym typeface="Calibri"/>
            </a:endParaRPr>
          </a:p>
        </p:txBody>
      </p:sp>
      <p:sp>
        <p:nvSpPr>
          <p:cNvPr id="2" name="Symbol zastępczy tekstu 1"/>
          <p:cNvSpPr>
            <a:spLocks noGrp="1"/>
          </p:cNvSpPr>
          <p:nvPr>
            <p:ph type="body" idx="1"/>
          </p:nvPr>
        </p:nvSpPr>
        <p:spPr>
          <a:xfrm>
            <a:off x="457201" y="1600200"/>
            <a:ext cx="4038599" cy="3916363"/>
          </a:xfrm>
        </p:spPr>
        <p:txBody>
          <a:bodyPr/>
          <a:lstStyle/>
          <a:p>
            <a:pPr marL="177800" lvl="0" indent="0" algn="ctr">
              <a:buNone/>
            </a:pPr>
            <a:r>
              <a:rPr lang="pl-PL" dirty="0" smtClean="0"/>
              <a:t>Więcej o Celach </a:t>
            </a:r>
          </a:p>
          <a:p>
            <a:pPr marL="177800" lvl="0" indent="0" algn="ctr">
              <a:buNone/>
            </a:pPr>
            <a:r>
              <a:rPr lang="pl-PL" dirty="0" smtClean="0"/>
              <a:t>na stronie </a:t>
            </a:r>
          </a:p>
          <a:p>
            <a:pPr marL="177800" lvl="0" indent="0" algn="ctr">
              <a:buNone/>
            </a:pPr>
            <a:r>
              <a:rPr lang="pl-PL" dirty="0" smtClean="0"/>
              <a:t>Ośrodka Informacji ONZ  </a:t>
            </a:r>
          </a:p>
          <a:p>
            <a:pPr marL="177800" lvl="0" indent="0" algn="ctr">
              <a:buNone/>
            </a:pPr>
            <a:r>
              <a:rPr lang="pl-PL" dirty="0" smtClean="0">
                <a:hlinkClick r:id="rId3"/>
              </a:rPr>
              <a:t>www.unic.org.pl</a:t>
            </a:r>
            <a:endParaRPr lang="pl-PL" dirty="0" smtClean="0"/>
          </a:p>
          <a:p>
            <a:pPr marL="177800" indent="0" algn="ctr">
              <a:buNone/>
            </a:pPr>
            <a:r>
              <a:rPr lang="pl-PL" dirty="0" smtClean="0"/>
              <a:t>oraz</a:t>
            </a:r>
          </a:p>
          <a:p>
            <a:pPr marL="177800" indent="0" algn="ctr">
              <a:buNone/>
            </a:pPr>
            <a:r>
              <a:rPr lang="pl-PL" sz="2200" dirty="0" smtClean="0">
                <a:hlinkClick r:id="rId4"/>
              </a:rPr>
              <a:t>www.facebook.com/UnicPoland</a:t>
            </a:r>
            <a:r>
              <a:rPr lang="pl-PL" sz="2200" dirty="0" smtClean="0"/>
              <a:t/>
            </a:r>
            <a:br>
              <a:rPr lang="pl-PL" sz="2200" dirty="0" smtClean="0"/>
            </a:br>
            <a:endParaRPr lang="pl-PL" sz="2200" dirty="0" smtClean="0"/>
          </a:p>
          <a:p>
            <a:pPr marL="177800" indent="0" algn="ctr">
              <a:buNone/>
            </a:pPr>
            <a:r>
              <a:rPr lang="pl-PL" sz="2200" dirty="0" smtClean="0">
                <a:hlinkClick r:id="rId5"/>
              </a:rPr>
              <a:t>Twitter.com/</a:t>
            </a:r>
            <a:r>
              <a:rPr lang="pl-PL" sz="2200" dirty="0" err="1" smtClean="0">
                <a:hlinkClick r:id="rId5"/>
              </a:rPr>
              <a:t>UNICWarsaw</a:t>
            </a:r>
            <a:endParaRPr lang="pl-PL" sz="2200" dirty="0" smtClean="0"/>
          </a:p>
          <a:p>
            <a:pPr marL="177800" indent="0" algn="ctr">
              <a:buNone/>
            </a:pPr>
            <a:endParaRPr lang="pl-PL" dirty="0" smtClean="0"/>
          </a:p>
          <a:p>
            <a:pPr marL="177800" indent="0" algn="ctr">
              <a:buNone/>
            </a:pPr>
            <a:endParaRPr lang="pl-PL" dirty="0" smtClean="0"/>
          </a:p>
          <a:p>
            <a:pPr marL="177800" indent="0" algn="ctr">
              <a:buNone/>
            </a:pPr>
            <a:endParaRPr lang="pl-PL" dirty="0"/>
          </a:p>
        </p:txBody>
      </p:sp>
      <p:pic>
        <p:nvPicPr>
          <p:cNvPr id="3" name="Obraz 2"/>
          <p:cNvPicPr>
            <a:picLocks noChangeAspect="1"/>
          </p:cNvPicPr>
          <p:nvPr/>
        </p:nvPicPr>
        <p:blipFill>
          <a:blip r:embed="rId6"/>
          <a:stretch>
            <a:fillRect/>
          </a:stretch>
        </p:blipFill>
        <p:spPr>
          <a:xfrm>
            <a:off x="4609177" y="1639888"/>
            <a:ext cx="4298882" cy="3895725"/>
          </a:xfrm>
          <a:prstGeom prst="rect">
            <a:avLst/>
          </a:prstGeom>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199" y="77628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lang="en-US" sz="4400" b="0" i="0" u="none" strike="noStrike" cap="none" dirty="0">
              <a:solidFill>
                <a:schemeClr val="dk1"/>
              </a:solidFill>
              <a:latin typeface="Calibri"/>
              <a:ea typeface="Calibri"/>
              <a:cs typeface="Calibri"/>
              <a:sym typeface="Calibri"/>
            </a:endParaRPr>
          </a:p>
        </p:txBody>
      </p:sp>
      <p:sp>
        <p:nvSpPr>
          <p:cNvPr id="389" name="Shape 3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22</a:t>
            </a:fld>
            <a:endParaRPr lang="en-US" sz="1200">
              <a:solidFill>
                <a:srgbClr val="888888"/>
              </a:solidFill>
              <a:latin typeface="Calibri"/>
              <a:ea typeface="Calibri"/>
              <a:cs typeface="Calibri"/>
              <a:sym typeface="Calibri"/>
            </a:endParaRPr>
          </a:p>
        </p:txBody>
      </p:sp>
      <p:sp>
        <p:nvSpPr>
          <p:cNvPr id="5" name="Shape 387"/>
          <p:cNvSpPr txBox="1">
            <a:spLocks/>
          </p:cNvSpPr>
          <p:nvPr/>
        </p:nvSpPr>
        <p:spPr>
          <a:xfrm>
            <a:off x="457199" y="5334000"/>
            <a:ext cx="8229600" cy="11430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endParaRPr lang="pl-PL" sz="3500" dirty="0" smtClean="0"/>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6763" y="2035969"/>
            <a:ext cx="2890471"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3</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1295400"/>
            <a:ext cx="8001000" cy="4992097"/>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5" name="Objaśnienie prostokątne zaokrąglone 14"/>
          <p:cNvSpPr/>
          <p:nvPr/>
        </p:nvSpPr>
        <p:spPr>
          <a:xfrm>
            <a:off x="4610099" y="2209800"/>
            <a:ext cx="4343400" cy="3924027"/>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Elipsa 13"/>
          <p:cNvSpPr/>
          <p:nvPr/>
        </p:nvSpPr>
        <p:spPr>
          <a:xfrm>
            <a:off x="5292753" y="3870491"/>
            <a:ext cx="1617419" cy="653761"/>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Elipsa 10"/>
          <p:cNvSpPr/>
          <p:nvPr/>
        </p:nvSpPr>
        <p:spPr>
          <a:xfrm>
            <a:off x="5446633" y="5221503"/>
            <a:ext cx="2438862" cy="655475"/>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0" name="Shape 180"/>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lvl="0" algn="l">
              <a:buSzPct val="25000"/>
            </a:pPr>
            <a:r>
              <a:rPr lang="pl-PL" sz="3200" dirty="0"/>
              <a:t>Cel 1: </a:t>
            </a:r>
            <a:r>
              <a:rPr lang="pl-PL" sz="3200" dirty="0" smtClean="0"/>
              <a:t>Wyeliminować </a:t>
            </a:r>
            <a:r>
              <a:rPr lang="pl-PL" sz="3200" dirty="0"/>
              <a:t>ubóstwo we wszystkich jego formach na całym świecie</a:t>
            </a:r>
            <a:endParaRPr lang="en-US" sz="3200" b="0" i="0" u="none" strike="noStrike" cap="none" dirty="0">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4</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85" y="2237176"/>
            <a:ext cx="3962400" cy="3962400"/>
          </a:xfrm>
          <a:prstGeom prst="rect">
            <a:avLst/>
          </a:prstGeom>
        </p:spPr>
      </p:pic>
      <p:sp>
        <p:nvSpPr>
          <p:cNvPr id="2" name="pole tekstowe 1"/>
          <p:cNvSpPr txBox="1"/>
          <p:nvPr/>
        </p:nvSpPr>
        <p:spPr>
          <a:xfrm>
            <a:off x="5351732" y="4024941"/>
            <a:ext cx="1558440" cy="307777"/>
          </a:xfrm>
          <a:prstGeom prst="rect">
            <a:avLst/>
          </a:prstGeom>
          <a:noFill/>
        </p:spPr>
        <p:txBody>
          <a:bodyPr wrap="none" rtlCol="0">
            <a:spAutoFit/>
          </a:bodyPr>
          <a:lstStyle/>
          <a:p>
            <a:r>
              <a:rPr lang="pl-PL" dirty="0" smtClean="0"/>
              <a:t>Brak przychodów</a:t>
            </a:r>
            <a:endParaRPr lang="pl-PL" dirty="0"/>
          </a:p>
        </p:txBody>
      </p:sp>
      <p:sp>
        <p:nvSpPr>
          <p:cNvPr id="6" name="pole tekstowe 5"/>
          <p:cNvSpPr txBox="1"/>
          <p:nvPr/>
        </p:nvSpPr>
        <p:spPr>
          <a:xfrm>
            <a:off x="5519535" y="5403468"/>
            <a:ext cx="2305439" cy="307777"/>
          </a:xfrm>
          <a:prstGeom prst="rect">
            <a:avLst/>
          </a:prstGeom>
          <a:noFill/>
        </p:spPr>
        <p:txBody>
          <a:bodyPr wrap="none" rtlCol="0">
            <a:spAutoFit/>
          </a:bodyPr>
          <a:lstStyle/>
          <a:p>
            <a:r>
              <a:rPr lang="pl-PL" dirty="0" smtClean="0"/>
              <a:t>Systemy ochrony socjalnej</a:t>
            </a:r>
          </a:p>
        </p:txBody>
      </p:sp>
      <p:sp>
        <p:nvSpPr>
          <p:cNvPr id="16" name="Elipsa 15"/>
          <p:cNvSpPr/>
          <p:nvPr/>
        </p:nvSpPr>
        <p:spPr>
          <a:xfrm>
            <a:off x="4669595" y="4721773"/>
            <a:ext cx="1580329" cy="45893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Elipsa 20"/>
          <p:cNvSpPr/>
          <p:nvPr/>
        </p:nvSpPr>
        <p:spPr>
          <a:xfrm>
            <a:off x="7033458" y="3464773"/>
            <a:ext cx="1779731" cy="753603"/>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4800311" y="4804059"/>
            <a:ext cx="1340432" cy="307777"/>
          </a:xfrm>
          <a:prstGeom prst="rect">
            <a:avLst/>
          </a:prstGeom>
          <a:noFill/>
        </p:spPr>
        <p:txBody>
          <a:bodyPr wrap="none" rtlCol="0">
            <a:spAutoFit/>
          </a:bodyPr>
          <a:lstStyle/>
          <a:p>
            <a:r>
              <a:rPr lang="pl-PL" dirty="0" smtClean="0"/>
              <a:t>Niedożywienie</a:t>
            </a:r>
            <a:endParaRPr lang="pl-PL" dirty="0"/>
          </a:p>
        </p:txBody>
      </p:sp>
      <p:sp>
        <p:nvSpPr>
          <p:cNvPr id="22" name="Elipsa 21"/>
          <p:cNvSpPr/>
          <p:nvPr/>
        </p:nvSpPr>
        <p:spPr>
          <a:xfrm>
            <a:off x="5005954" y="2353217"/>
            <a:ext cx="3452246" cy="915317"/>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1" name="Shape 181"/>
          <p:cNvSpPr txBox="1">
            <a:spLocks noGrp="1"/>
          </p:cNvSpPr>
          <p:nvPr>
            <p:ph type="body" idx="2"/>
          </p:nvPr>
        </p:nvSpPr>
        <p:spPr>
          <a:xfrm>
            <a:off x="4762499" y="2471284"/>
            <a:ext cx="4038599" cy="685800"/>
          </a:xfrm>
          <a:prstGeom prst="rect">
            <a:avLst/>
          </a:prstGeom>
          <a:noFill/>
          <a:ln>
            <a:noFill/>
          </a:ln>
        </p:spPr>
        <p:txBody>
          <a:bodyPr lIns="91425" tIns="45700" rIns="91425" bIns="45700" anchor="t" anchorCtr="0">
            <a:noAutofit/>
          </a:bodyPr>
          <a:lstStyle/>
          <a:p>
            <a:pPr marL="342900" marR="0" lvl="0" indent="-342900" algn="ctr" rtl="0">
              <a:spcBef>
                <a:spcPts val="0"/>
              </a:spcBef>
              <a:buClr>
                <a:schemeClr val="dk1"/>
              </a:buClr>
              <a:buSzPct val="100000"/>
              <a:buFont typeface="Arial"/>
              <a:buNone/>
            </a:pPr>
            <a:r>
              <a:rPr lang="pl-PL" sz="1600" b="0" i="0" u="none" strike="noStrike" cap="none" dirty="0" smtClean="0">
                <a:solidFill>
                  <a:schemeClr val="dk1"/>
                </a:solidFill>
                <a:latin typeface="+mj-lt"/>
                <a:sym typeface="Calibri"/>
              </a:rPr>
              <a:t>Prawie miliard ludzi żyje </a:t>
            </a:r>
          </a:p>
          <a:p>
            <a:pPr marL="342900" marR="0" lvl="0" indent="-342900" algn="ctr" rtl="0">
              <a:spcBef>
                <a:spcPts val="0"/>
              </a:spcBef>
              <a:buClr>
                <a:schemeClr val="dk1"/>
              </a:buClr>
              <a:buSzPct val="100000"/>
              <a:buFont typeface="Arial"/>
              <a:buNone/>
            </a:pPr>
            <a:r>
              <a:rPr lang="pl-PL" sz="1600" b="0" i="0" u="none" strike="noStrike" cap="none" dirty="0" smtClean="0">
                <a:solidFill>
                  <a:schemeClr val="dk1"/>
                </a:solidFill>
                <a:latin typeface="+mj-lt"/>
                <a:sym typeface="Calibri"/>
              </a:rPr>
              <a:t>za mniej niż 1,25 USD dziennie</a:t>
            </a:r>
          </a:p>
          <a:p>
            <a:pPr marL="342900" marR="0" lvl="0" indent="-342900" algn="ctr" rtl="0">
              <a:spcBef>
                <a:spcPts val="0"/>
              </a:spcBef>
              <a:buClr>
                <a:schemeClr val="dk1"/>
              </a:buClr>
              <a:buSzPct val="100000"/>
              <a:buFont typeface="Arial"/>
              <a:buNone/>
            </a:pPr>
            <a:endParaRPr lang="pl-PL" sz="1700" dirty="0">
              <a:latin typeface="+mj-lt"/>
            </a:endParaRPr>
          </a:p>
          <a:p>
            <a:pPr marL="342900" marR="0" lvl="0" indent="-342900" algn="ctr" rtl="0">
              <a:spcBef>
                <a:spcPts val="0"/>
              </a:spcBef>
              <a:buClr>
                <a:schemeClr val="dk1"/>
              </a:buClr>
              <a:buSzPct val="100000"/>
              <a:buFont typeface="Arial"/>
              <a:buNone/>
            </a:pPr>
            <a:endParaRPr sz="1700" b="0" i="0" u="none" strike="noStrike" cap="none" dirty="0">
              <a:solidFill>
                <a:schemeClr val="dk1"/>
              </a:solidFill>
              <a:latin typeface="+mj-lt"/>
              <a:sym typeface="Calibri"/>
            </a:endParaRPr>
          </a:p>
        </p:txBody>
      </p:sp>
      <p:sp>
        <p:nvSpPr>
          <p:cNvPr id="18" name="Elipsa 17"/>
          <p:cNvSpPr/>
          <p:nvPr/>
        </p:nvSpPr>
        <p:spPr>
          <a:xfrm>
            <a:off x="4937389" y="3421541"/>
            <a:ext cx="1018491" cy="333017"/>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5117521" y="3429247"/>
            <a:ext cx="658225" cy="307777"/>
          </a:xfrm>
          <a:prstGeom prst="rect">
            <a:avLst/>
          </a:prstGeom>
          <a:noFill/>
          <a:ln>
            <a:solidFill>
              <a:schemeClr val="accent1"/>
            </a:solidFill>
          </a:ln>
          <a:effectLst>
            <a:softEdge rad="317500"/>
          </a:effectLst>
        </p:spPr>
        <p:txBody>
          <a:bodyPr wrap="square" rtlCol="0">
            <a:spAutoFit/>
          </a:bodyPr>
          <a:lstStyle/>
          <a:p>
            <a:r>
              <a:rPr lang="pl-PL" dirty="0"/>
              <a:t>G</a:t>
            </a:r>
            <a:r>
              <a:rPr lang="pl-PL" dirty="0" smtClean="0"/>
              <a:t>łód</a:t>
            </a:r>
            <a:endParaRPr lang="pl-PL" dirty="0"/>
          </a:p>
        </p:txBody>
      </p:sp>
      <p:sp>
        <p:nvSpPr>
          <p:cNvPr id="24" name="Elipsa 23"/>
          <p:cNvSpPr/>
          <p:nvPr/>
        </p:nvSpPr>
        <p:spPr>
          <a:xfrm>
            <a:off x="6630635" y="4485561"/>
            <a:ext cx="2129286" cy="63052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6697090" y="4629775"/>
            <a:ext cx="2097049" cy="307777"/>
          </a:xfrm>
          <a:prstGeom prst="rect">
            <a:avLst/>
          </a:prstGeom>
          <a:noFill/>
        </p:spPr>
        <p:txBody>
          <a:bodyPr wrap="none" rtlCol="0">
            <a:spAutoFit/>
          </a:bodyPr>
          <a:lstStyle/>
          <a:p>
            <a:r>
              <a:rPr lang="pl-PL" dirty="0" smtClean="0"/>
              <a:t>Wykluczenie społeczne</a:t>
            </a:r>
            <a:endParaRPr lang="pl-PL" dirty="0"/>
          </a:p>
        </p:txBody>
      </p:sp>
      <p:sp>
        <p:nvSpPr>
          <p:cNvPr id="7" name="pole tekstowe 6"/>
          <p:cNvSpPr txBox="1"/>
          <p:nvPr/>
        </p:nvSpPr>
        <p:spPr>
          <a:xfrm>
            <a:off x="7103649" y="3696699"/>
            <a:ext cx="1768433" cy="307777"/>
          </a:xfrm>
          <a:prstGeom prst="rect">
            <a:avLst/>
          </a:prstGeom>
          <a:noFill/>
        </p:spPr>
        <p:txBody>
          <a:bodyPr wrap="none" rtlCol="0">
            <a:spAutoFit/>
          </a:bodyPr>
          <a:lstStyle/>
          <a:p>
            <a:r>
              <a:rPr lang="pl-PL" dirty="0" smtClean="0"/>
              <a:t>Prawo do własności</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lvl="0" algn="l">
              <a:buSzPct val="25000"/>
            </a:pPr>
            <a:r>
              <a:rPr lang="pl-PL" sz="2800" dirty="0" smtClean="0"/>
              <a:t/>
            </a:r>
            <a:br>
              <a:rPr lang="pl-PL" sz="2800" dirty="0" smtClean="0"/>
            </a:br>
            <a:r>
              <a:rPr lang="pl-PL" sz="2800" dirty="0" smtClean="0"/>
              <a:t>Cel </a:t>
            </a:r>
            <a:r>
              <a:rPr lang="pl-PL" sz="2800" dirty="0"/>
              <a:t>2: Wyeliminować głód, </a:t>
            </a:r>
            <a:r>
              <a:rPr lang="pl-PL" sz="2800" dirty="0" smtClean="0"/>
              <a:t>osiągnąć </a:t>
            </a:r>
            <a:r>
              <a:rPr lang="pl-PL" sz="2800" dirty="0"/>
              <a:t>bezpieczeństwo żywnościowe i lepsze </a:t>
            </a:r>
            <a:r>
              <a:rPr lang="pl-PL" sz="2800" dirty="0" smtClean="0"/>
              <a:t>odżywianie oraz </a:t>
            </a:r>
            <a:r>
              <a:rPr lang="pl-PL" sz="2800" dirty="0"/>
              <a:t>promować zrównoważone rolnictwo</a:t>
            </a:r>
            <a:endParaRPr lang="en-US" sz="2800" b="0" i="0" u="none" strike="noStrike" cap="none" dirty="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25" y="2539863"/>
            <a:ext cx="3937138" cy="3937138"/>
          </a:xfrm>
          <a:prstGeom prst="rect">
            <a:avLst/>
          </a:prstGeom>
        </p:spPr>
      </p:pic>
      <p:sp>
        <p:nvSpPr>
          <p:cNvPr id="6" name="Symbol zastępczy tekstu 5"/>
          <p:cNvSpPr>
            <a:spLocks noGrp="1"/>
          </p:cNvSpPr>
          <p:nvPr>
            <p:ph type="body" idx="2"/>
          </p:nvPr>
        </p:nvSpPr>
        <p:spPr>
          <a:xfrm>
            <a:off x="4648200" y="2248321"/>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200" dirty="0" smtClean="0"/>
          </a:p>
        </p:txBody>
      </p:sp>
      <p:sp>
        <p:nvSpPr>
          <p:cNvPr id="9" name="Elipsa 8"/>
          <p:cNvSpPr/>
          <p:nvPr/>
        </p:nvSpPr>
        <p:spPr>
          <a:xfrm>
            <a:off x="6829834" y="3310008"/>
            <a:ext cx="1580329" cy="45893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Susze</a:t>
            </a:r>
          </a:p>
        </p:txBody>
      </p:sp>
      <p:sp>
        <p:nvSpPr>
          <p:cNvPr id="10" name="Elipsa 9"/>
          <p:cNvSpPr/>
          <p:nvPr/>
        </p:nvSpPr>
        <p:spPr>
          <a:xfrm>
            <a:off x="6667500" y="3984493"/>
            <a:ext cx="1497754" cy="528703"/>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Rolnictwo</a:t>
            </a:r>
          </a:p>
        </p:txBody>
      </p:sp>
      <p:sp>
        <p:nvSpPr>
          <p:cNvPr id="11" name="Elipsa 10"/>
          <p:cNvSpPr/>
          <p:nvPr/>
        </p:nvSpPr>
        <p:spPr>
          <a:xfrm>
            <a:off x="5602857" y="2409624"/>
            <a:ext cx="2129286" cy="63052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800 milionów głodujących</a:t>
            </a:r>
          </a:p>
        </p:txBody>
      </p:sp>
      <p:sp>
        <p:nvSpPr>
          <p:cNvPr id="12" name="Elipsa 11"/>
          <p:cNvSpPr/>
          <p:nvPr/>
        </p:nvSpPr>
        <p:spPr>
          <a:xfrm>
            <a:off x="4844742" y="3225109"/>
            <a:ext cx="1617419" cy="653761"/>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Praca</a:t>
            </a:r>
            <a:endParaRPr lang="pl-PL" dirty="0">
              <a:solidFill>
                <a:schemeClr val="tx1"/>
              </a:solidFill>
            </a:endParaRPr>
          </a:p>
        </p:txBody>
      </p:sp>
      <p:sp>
        <p:nvSpPr>
          <p:cNvPr id="14" name="Elipsa 13"/>
          <p:cNvSpPr/>
          <p:nvPr/>
        </p:nvSpPr>
        <p:spPr>
          <a:xfrm>
            <a:off x="4744358" y="4291596"/>
            <a:ext cx="1580329" cy="45893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Migracje</a:t>
            </a:r>
            <a:endParaRPr lang="pl-PL" dirty="0">
              <a:solidFill>
                <a:schemeClr val="tx1"/>
              </a:solidFill>
            </a:endParaRPr>
          </a:p>
        </p:txBody>
      </p:sp>
      <p:sp>
        <p:nvSpPr>
          <p:cNvPr id="15" name="Elipsa 14"/>
          <p:cNvSpPr/>
          <p:nvPr/>
        </p:nvSpPr>
        <p:spPr>
          <a:xfrm>
            <a:off x="6193694" y="4713291"/>
            <a:ext cx="2256183" cy="653761"/>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Bezpieczeństwo żywnościowe</a:t>
            </a:r>
          </a:p>
        </p:txBody>
      </p:sp>
      <p:sp>
        <p:nvSpPr>
          <p:cNvPr id="16" name="Elipsa 15"/>
          <p:cNvSpPr/>
          <p:nvPr/>
        </p:nvSpPr>
        <p:spPr>
          <a:xfrm>
            <a:off x="5065289" y="5384584"/>
            <a:ext cx="1589854" cy="528703"/>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Odżywianie</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44639" y="847506"/>
            <a:ext cx="8229600" cy="1143000"/>
          </a:xfrm>
          <a:prstGeom prst="rect">
            <a:avLst/>
          </a:prstGeom>
          <a:noFill/>
          <a:ln>
            <a:noFill/>
          </a:ln>
        </p:spPr>
        <p:txBody>
          <a:bodyPr lIns="91425" tIns="45700" rIns="91425" bIns="45700" anchor="ctr" anchorCtr="0">
            <a:noAutofit/>
          </a:bodyPr>
          <a:lstStyle/>
          <a:p>
            <a:pPr lvl="0" algn="l">
              <a:buSzPct val="25000"/>
            </a:pPr>
            <a:r>
              <a:rPr lang="pl-PL" sz="3200" dirty="0" smtClean="0"/>
              <a:t/>
            </a:r>
            <a:br>
              <a:rPr lang="pl-PL" sz="3200" dirty="0" smtClean="0"/>
            </a:br>
            <a:r>
              <a:rPr lang="pl-PL" sz="3200" dirty="0" smtClean="0"/>
              <a:t>Cel </a:t>
            </a:r>
            <a:r>
              <a:rPr lang="pl-PL" sz="3200" dirty="0"/>
              <a:t>3: Zapewnić </a:t>
            </a:r>
            <a:r>
              <a:rPr lang="pl-PL" sz="3200" dirty="0" smtClean="0"/>
              <a:t>wszystkim ludziom </a:t>
            </a:r>
            <a:r>
              <a:rPr lang="pl-PL" sz="3200" dirty="0"/>
              <a:t>w każdym wieku zdrowe życie oraz promować </a:t>
            </a:r>
            <a:r>
              <a:rPr lang="pl-PL" sz="3200" dirty="0" smtClean="0"/>
              <a:t>dobrobyt</a:t>
            </a:r>
            <a:endParaRPr lang="en-US" sz="3200" b="0" i="0" u="none" strike="noStrike" cap="none" dirty="0">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39" y="2412466"/>
            <a:ext cx="3962400" cy="3962400"/>
          </a:xfrm>
          <a:prstGeom prst="rect">
            <a:avLst/>
          </a:prstGeom>
        </p:spPr>
      </p:pic>
      <p:sp>
        <p:nvSpPr>
          <p:cNvPr id="6" name="Symbol zastępczy tekstu 5"/>
          <p:cNvSpPr>
            <a:spLocks noGrp="1"/>
          </p:cNvSpPr>
          <p:nvPr>
            <p:ph type="body" idx="2"/>
          </p:nvPr>
        </p:nvSpPr>
        <p:spPr>
          <a:xfrm>
            <a:off x="4635639" y="2324733"/>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200" dirty="0" smtClean="0"/>
          </a:p>
        </p:txBody>
      </p:sp>
      <p:sp>
        <p:nvSpPr>
          <p:cNvPr id="7" name="Elipsa 6"/>
          <p:cNvSpPr/>
          <p:nvPr/>
        </p:nvSpPr>
        <p:spPr>
          <a:xfrm>
            <a:off x="6469252" y="3373337"/>
            <a:ext cx="2129286" cy="63052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Średnia długość życia</a:t>
            </a:r>
            <a:endParaRPr lang="pl-PL" dirty="0">
              <a:solidFill>
                <a:schemeClr val="tx1"/>
              </a:solidFill>
            </a:endParaRPr>
          </a:p>
        </p:txBody>
      </p:sp>
      <p:sp>
        <p:nvSpPr>
          <p:cNvPr id="8" name="Elipsa 7"/>
          <p:cNvSpPr/>
          <p:nvPr/>
        </p:nvSpPr>
        <p:spPr>
          <a:xfrm>
            <a:off x="4835397" y="2445257"/>
            <a:ext cx="3536104" cy="891859"/>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Ponad 6 milionów dzieci </a:t>
            </a:r>
            <a:r>
              <a:rPr lang="pl-PL" dirty="0" smtClean="0">
                <a:solidFill>
                  <a:schemeClr val="tx1"/>
                </a:solidFill>
              </a:rPr>
              <a:t>umiera przed </a:t>
            </a:r>
            <a:r>
              <a:rPr lang="pl-PL" dirty="0">
                <a:solidFill>
                  <a:schemeClr val="tx1"/>
                </a:solidFill>
              </a:rPr>
              <a:t>ukończeniem piątego roku </a:t>
            </a:r>
            <a:r>
              <a:rPr lang="pl-PL" dirty="0" smtClean="0">
                <a:solidFill>
                  <a:schemeClr val="tx1"/>
                </a:solidFill>
              </a:rPr>
              <a:t>życia</a:t>
            </a:r>
            <a:endParaRPr lang="pl-PL" dirty="0">
              <a:solidFill>
                <a:schemeClr val="tx1"/>
              </a:solidFill>
            </a:endParaRPr>
          </a:p>
        </p:txBody>
      </p:sp>
      <p:sp>
        <p:nvSpPr>
          <p:cNvPr id="9" name="Elipsa 8"/>
          <p:cNvSpPr/>
          <p:nvPr/>
        </p:nvSpPr>
        <p:spPr>
          <a:xfrm>
            <a:off x="4994948" y="3810228"/>
            <a:ext cx="1497754" cy="528703"/>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HIV/AIDS</a:t>
            </a:r>
            <a:endParaRPr lang="pl-PL" dirty="0">
              <a:solidFill>
                <a:schemeClr val="tx1"/>
              </a:solidFill>
            </a:endParaRPr>
          </a:p>
        </p:txBody>
      </p:sp>
      <p:sp>
        <p:nvSpPr>
          <p:cNvPr id="10" name="Elipsa 9"/>
          <p:cNvSpPr/>
          <p:nvPr/>
        </p:nvSpPr>
        <p:spPr>
          <a:xfrm>
            <a:off x="6803521" y="4137237"/>
            <a:ext cx="1675579" cy="623253"/>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Planowanie rodziny</a:t>
            </a:r>
          </a:p>
        </p:txBody>
      </p:sp>
      <p:sp>
        <p:nvSpPr>
          <p:cNvPr id="12" name="Elipsa 11"/>
          <p:cNvSpPr/>
          <p:nvPr/>
        </p:nvSpPr>
        <p:spPr>
          <a:xfrm>
            <a:off x="4916246" y="5489186"/>
            <a:ext cx="1687203" cy="510381"/>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Ochrona zdrowia</a:t>
            </a:r>
          </a:p>
        </p:txBody>
      </p:sp>
      <p:sp>
        <p:nvSpPr>
          <p:cNvPr id="13" name="Elipsa 12"/>
          <p:cNvSpPr/>
          <p:nvPr/>
        </p:nvSpPr>
        <p:spPr>
          <a:xfrm>
            <a:off x="4695204" y="4540626"/>
            <a:ext cx="2129286" cy="630521"/>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Śmiertelność dzieci i matek</a:t>
            </a:r>
            <a:endParaRPr lang="pl-PL" dirty="0">
              <a:solidFill>
                <a:schemeClr val="tx1"/>
              </a:solidFill>
            </a:endParaRPr>
          </a:p>
        </p:txBody>
      </p:sp>
      <p:sp>
        <p:nvSpPr>
          <p:cNvPr id="15" name="Elipsa 14"/>
          <p:cNvSpPr/>
          <p:nvPr/>
        </p:nvSpPr>
        <p:spPr>
          <a:xfrm>
            <a:off x="6785018" y="5091083"/>
            <a:ext cx="1497754" cy="528703"/>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Choroby</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44639" y="913655"/>
            <a:ext cx="8242160" cy="1111995"/>
          </a:xfrm>
          <a:prstGeom prst="rect">
            <a:avLst/>
          </a:prstGeom>
          <a:noFill/>
          <a:ln>
            <a:noFill/>
          </a:ln>
        </p:spPr>
        <p:txBody>
          <a:bodyPr lIns="91425" tIns="45700" rIns="91425" bIns="45700" anchor="ctr" anchorCtr="0">
            <a:noAutofit/>
          </a:bodyPr>
          <a:lstStyle/>
          <a:p>
            <a:pPr lvl="0" algn="l">
              <a:buSzPct val="25000"/>
            </a:pPr>
            <a:r>
              <a:rPr lang="pl-PL" sz="3000" dirty="0" smtClean="0"/>
              <a:t/>
            </a:r>
            <a:br>
              <a:rPr lang="pl-PL" sz="3000" dirty="0" smtClean="0"/>
            </a:br>
            <a:r>
              <a:rPr lang="pl-PL" sz="3000" dirty="0" smtClean="0"/>
              <a:t>Cel </a:t>
            </a:r>
            <a:r>
              <a:rPr lang="pl-PL" sz="3000" dirty="0"/>
              <a:t>4: Zapewnić wszystkim edukację wysokiej jakości oraz promować uczenie się przez całe życie </a:t>
            </a:r>
            <a:endParaRPr lang="en-US" sz="3000" b="0" i="0" u="none" strike="noStrike" cap="none" dirty="0">
              <a:solidFill>
                <a:schemeClr val="dk1"/>
              </a:solidFill>
              <a:sym typeface="Calibri"/>
            </a:endParaRPr>
          </a:p>
        </p:txBody>
      </p:sp>
      <p:sp>
        <p:nvSpPr>
          <p:cNvPr id="211" name="Shape 211"/>
          <p:cNvSpPr txBox="1">
            <a:spLocks noGrp="1"/>
          </p:cNvSpPr>
          <p:nvPr>
            <p:ph type="body" idx="2"/>
          </p:nvPr>
        </p:nvSpPr>
        <p:spPr>
          <a:xfrm>
            <a:off x="4656831" y="2362200"/>
            <a:ext cx="4029968" cy="3763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7</a:t>
            </a:fld>
            <a:endParaRPr lang="en-US" sz="1200" b="0" i="0" u="none" strike="noStrike" cap="none">
              <a:solidFill>
                <a:srgbClr val="888888"/>
              </a:solidFill>
              <a:latin typeface="Calibri"/>
              <a:ea typeface="Calibri"/>
              <a:cs typeface="Calibri"/>
              <a:sym typeface="Calibri"/>
            </a:endParaRPr>
          </a:p>
        </p:txBody>
      </p:sp>
      <p:sp>
        <p:nvSpPr>
          <p:cNvPr id="2" name="Symbol zastępczy tekstu 1"/>
          <p:cNvSpPr>
            <a:spLocks noGrp="1"/>
          </p:cNvSpPr>
          <p:nvPr>
            <p:ph type="body" idx="1"/>
          </p:nvPr>
        </p:nvSpPr>
        <p:spPr>
          <a:xfrm>
            <a:off x="457200" y="2362200"/>
            <a:ext cx="4038599" cy="3763963"/>
          </a:xfrm>
        </p:spPr>
        <p:txBody>
          <a:bodyPr/>
          <a:lstStyle/>
          <a:p>
            <a:pPr marL="177800" indent="0">
              <a:buNone/>
            </a:pPr>
            <a:endParaRPr lang="pl-PL" dirty="0"/>
          </a:p>
        </p:txBody>
      </p:sp>
      <p:sp>
        <p:nvSpPr>
          <p:cNvPr id="7" name="Symbol zastępczy tekstu 5"/>
          <p:cNvSpPr txBox="1">
            <a:spLocks/>
          </p:cNvSpPr>
          <p:nvPr/>
        </p:nvSpPr>
        <p:spPr>
          <a:xfrm>
            <a:off x="4562381" y="2347916"/>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lang="pl-PL" sz="1200" dirty="0" smtClean="0"/>
          </a:p>
        </p:txBody>
      </p:sp>
      <p:sp>
        <p:nvSpPr>
          <p:cNvPr id="8" name="Elipsa 7"/>
          <p:cNvSpPr/>
          <p:nvPr/>
        </p:nvSpPr>
        <p:spPr>
          <a:xfrm>
            <a:off x="5327145" y="3539170"/>
            <a:ext cx="3253953" cy="938537"/>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Równy dostęp do edukacji na wszystkich poziomach</a:t>
            </a:r>
          </a:p>
        </p:txBody>
      </p:sp>
      <p:sp>
        <p:nvSpPr>
          <p:cNvPr id="9" name="Elipsa 8"/>
          <p:cNvSpPr/>
          <p:nvPr/>
        </p:nvSpPr>
        <p:spPr>
          <a:xfrm>
            <a:off x="4800600" y="5499762"/>
            <a:ext cx="1933481" cy="627865"/>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Polepszenie życia</a:t>
            </a:r>
            <a:endParaRPr lang="pl-PL" dirty="0">
              <a:solidFill>
                <a:schemeClr val="tx1"/>
              </a:solidFill>
            </a:endParaRPr>
          </a:p>
        </p:txBody>
      </p:sp>
      <p:sp>
        <p:nvSpPr>
          <p:cNvPr id="10" name="Elipsa 9"/>
          <p:cNvSpPr/>
          <p:nvPr/>
        </p:nvSpPr>
        <p:spPr>
          <a:xfrm>
            <a:off x="4712483" y="4437570"/>
            <a:ext cx="1896369" cy="731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Zwiększyć liczbę nauczycieli</a:t>
            </a:r>
          </a:p>
        </p:txBody>
      </p:sp>
      <p:sp>
        <p:nvSpPr>
          <p:cNvPr id="11" name="Elipsa 10"/>
          <p:cNvSpPr/>
          <p:nvPr/>
        </p:nvSpPr>
        <p:spPr>
          <a:xfrm>
            <a:off x="6425153" y="4837937"/>
            <a:ext cx="2122995" cy="88757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Zwiększyć liczbę placówek edukacyjnych</a:t>
            </a:r>
          </a:p>
        </p:txBody>
      </p:sp>
      <p:sp>
        <p:nvSpPr>
          <p:cNvPr id="12" name="Elipsa 11"/>
          <p:cNvSpPr/>
          <p:nvPr/>
        </p:nvSpPr>
        <p:spPr>
          <a:xfrm>
            <a:off x="4650273" y="2385880"/>
            <a:ext cx="2698352" cy="1193518"/>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103 mln młodych ludzi nie potrafi pisać, czytać i liczyć</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90" y="2374690"/>
            <a:ext cx="3862817" cy="3862817"/>
          </a:xfrm>
          <a:prstGeom prst="rect">
            <a:avLst/>
          </a:prstGeom>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44639" y="913655"/>
            <a:ext cx="8229600" cy="1143000"/>
          </a:xfrm>
          <a:prstGeom prst="rect">
            <a:avLst/>
          </a:prstGeom>
          <a:noFill/>
          <a:ln>
            <a:noFill/>
          </a:ln>
        </p:spPr>
        <p:txBody>
          <a:bodyPr lIns="91425" tIns="45700" rIns="91425" bIns="45700" anchor="ctr" anchorCtr="0">
            <a:noAutofit/>
          </a:bodyPr>
          <a:lstStyle/>
          <a:p>
            <a:pPr lvl="0" algn="l">
              <a:buSzPct val="25000"/>
            </a:pPr>
            <a:r>
              <a:rPr lang="pl-PL" sz="3000" dirty="0" smtClean="0"/>
              <a:t>Cel </a:t>
            </a:r>
            <a:r>
              <a:rPr lang="pl-PL" sz="3000" dirty="0"/>
              <a:t>5: Osiągnąć równość płci </a:t>
            </a:r>
            <a:r>
              <a:rPr lang="pl-PL" sz="3000" dirty="0" smtClean="0"/>
              <a:t>oraz </a:t>
            </a:r>
            <a:r>
              <a:rPr lang="pl-PL" sz="3000" dirty="0"/>
              <a:t>wzmocnić pozycję </a:t>
            </a:r>
            <a:r>
              <a:rPr lang="pl-PL" sz="3000" dirty="0" smtClean="0"/>
              <a:t>kobiet </a:t>
            </a:r>
            <a:r>
              <a:rPr lang="pl-PL" sz="3000" dirty="0"/>
              <a:t>i dziewcząt</a:t>
            </a:r>
            <a:endParaRPr lang="en-US" sz="3000" b="0" i="0" u="none" strike="noStrike" cap="none" dirty="0">
              <a:solidFill>
                <a:schemeClr val="dk1"/>
              </a:solidFill>
              <a:sym typeface="Calibri"/>
            </a:endParaRPr>
          </a:p>
        </p:txBody>
      </p:sp>
      <p:sp>
        <p:nvSpPr>
          <p:cNvPr id="223" name="Shape 2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8</a:t>
            </a:fld>
            <a:endParaRPr lang="en-US" sz="1200" b="0" i="0" u="none" strike="noStrike" cap="none">
              <a:solidFill>
                <a:srgbClr val="888888"/>
              </a:solidFill>
              <a:latin typeface="Calibri"/>
              <a:ea typeface="Calibri"/>
              <a:cs typeface="Calibri"/>
              <a:sym typeface="Calibri"/>
            </a:endParaRPr>
          </a:p>
        </p:txBody>
      </p:sp>
      <p:sp>
        <p:nvSpPr>
          <p:cNvPr id="2" name="Symbol zastępczy tekstu 1"/>
          <p:cNvSpPr>
            <a:spLocks noGrp="1"/>
          </p:cNvSpPr>
          <p:nvPr>
            <p:ph type="body" idx="1"/>
          </p:nvPr>
        </p:nvSpPr>
        <p:spPr/>
        <p:txBody>
          <a:bodyPr/>
          <a:lstStyle/>
          <a:p>
            <a:endParaRPr lang="pl-PL" dirty="0"/>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38" y="2209799"/>
            <a:ext cx="3974961" cy="3974961"/>
          </a:xfrm>
          <a:prstGeom prst="rect">
            <a:avLst/>
          </a:prstGeom>
        </p:spPr>
      </p:pic>
      <p:sp>
        <p:nvSpPr>
          <p:cNvPr id="7" name="Symbol zastępczy tekstu 5"/>
          <p:cNvSpPr txBox="1">
            <a:spLocks noGrp="1"/>
          </p:cNvSpPr>
          <p:nvPr>
            <p:ph type="body" idx="2"/>
          </p:nvPr>
        </p:nvSpPr>
        <p:spPr>
          <a:xfrm>
            <a:off x="4648200" y="2209800"/>
            <a:ext cx="4038600" cy="3916363"/>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None/>
            </a:pPr>
            <a:endParaRPr lang="pl-PL" sz="1200" dirty="0" smtClean="0"/>
          </a:p>
        </p:txBody>
      </p:sp>
      <p:sp>
        <p:nvSpPr>
          <p:cNvPr id="8" name="Elipsa 7"/>
          <p:cNvSpPr/>
          <p:nvPr/>
        </p:nvSpPr>
        <p:spPr>
          <a:xfrm>
            <a:off x="6172200" y="2590800"/>
            <a:ext cx="2427077" cy="990600"/>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Równy dostęp do edukacji, opieki zdrowotnej i godziwej pracy</a:t>
            </a:r>
            <a:endParaRPr lang="pl-PL" dirty="0">
              <a:solidFill>
                <a:schemeClr val="tx1"/>
              </a:solidFill>
            </a:endParaRPr>
          </a:p>
        </p:txBody>
      </p:sp>
      <p:sp>
        <p:nvSpPr>
          <p:cNvPr id="10" name="Elipsa 9"/>
          <p:cNvSpPr/>
          <p:nvPr/>
        </p:nvSpPr>
        <p:spPr>
          <a:xfrm>
            <a:off x="4800600" y="2328185"/>
            <a:ext cx="1515369" cy="731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Prawa własności</a:t>
            </a:r>
            <a:endParaRPr lang="pl-PL" dirty="0">
              <a:solidFill>
                <a:schemeClr val="tx1"/>
              </a:solidFill>
            </a:endParaRPr>
          </a:p>
        </p:txBody>
      </p:sp>
      <p:sp>
        <p:nvSpPr>
          <p:cNvPr id="11" name="Elipsa 10"/>
          <p:cNvSpPr/>
          <p:nvPr/>
        </p:nvSpPr>
        <p:spPr>
          <a:xfrm>
            <a:off x="4724400" y="3322079"/>
            <a:ext cx="1819181" cy="88757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Udział w procesie decyzyjnym</a:t>
            </a:r>
          </a:p>
        </p:txBody>
      </p:sp>
      <p:sp>
        <p:nvSpPr>
          <p:cNvPr id="12" name="Elipsa 11"/>
          <p:cNvSpPr/>
          <p:nvPr/>
        </p:nvSpPr>
        <p:spPr>
          <a:xfrm>
            <a:off x="6452738" y="3755842"/>
            <a:ext cx="1896369" cy="731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Nieodpłatna praca</a:t>
            </a:r>
            <a:endParaRPr lang="pl-PL" dirty="0">
              <a:solidFill>
                <a:schemeClr val="tx1"/>
              </a:solidFill>
            </a:endParaRPr>
          </a:p>
        </p:txBody>
      </p:sp>
      <p:sp>
        <p:nvSpPr>
          <p:cNvPr id="13" name="Elipsa 12"/>
          <p:cNvSpPr/>
          <p:nvPr/>
        </p:nvSpPr>
        <p:spPr>
          <a:xfrm>
            <a:off x="5667468" y="4499165"/>
            <a:ext cx="1933481" cy="627865"/>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Pokój i dobrobyt</a:t>
            </a:r>
          </a:p>
        </p:txBody>
      </p:sp>
      <p:sp>
        <p:nvSpPr>
          <p:cNvPr id="14" name="Elipsa 13"/>
          <p:cNvSpPr/>
          <p:nvPr/>
        </p:nvSpPr>
        <p:spPr>
          <a:xfrm>
            <a:off x="6696075" y="5202231"/>
            <a:ext cx="1903202" cy="88757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Przemoc i dyskryminacja</a:t>
            </a:r>
            <a:endParaRPr lang="pl-PL" dirty="0">
              <a:solidFill>
                <a:schemeClr val="tx1"/>
              </a:solidFill>
            </a:endParaRPr>
          </a:p>
        </p:txBody>
      </p:sp>
      <p:sp>
        <p:nvSpPr>
          <p:cNvPr id="15" name="Elipsa 14"/>
          <p:cNvSpPr/>
          <p:nvPr/>
        </p:nvSpPr>
        <p:spPr>
          <a:xfrm>
            <a:off x="4897584" y="5137448"/>
            <a:ext cx="1549108" cy="952358"/>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Prawa kobiet</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199" y="824617"/>
            <a:ext cx="8229600" cy="1143000"/>
          </a:xfrm>
          <a:prstGeom prst="rect">
            <a:avLst/>
          </a:prstGeom>
          <a:noFill/>
          <a:ln>
            <a:noFill/>
          </a:ln>
        </p:spPr>
        <p:txBody>
          <a:bodyPr lIns="91425" tIns="45700" rIns="91425" bIns="45700" anchor="ctr" anchorCtr="0">
            <a:noAutofit/>
          </a:bodyPr>
          <a:lstStyle/>
          <a:p>
            <a:pPr lvl="0" algn="l">
              <a:buSzPct val="25000"/>
            </a:pPr>
            <a:r>
              <a:rPr lang="pl-PL" sz="3600" dirty="0" smtClean="0"/>
              <a:t/>
            </a:r>
            <a:br>
              <a:rPr lang="pl-PL" sz="3600" dirty="0" smtClean="0"/>
            </a:br>
            <a:r>
              <a:rPr lang="pl-PL" sz="2800" dirty="0" smtClean="0"/>
              <a:t>Cel </a:t>
            </a:r>
            <a:r>
              <a:rPr lang="pl-PL" sz="2800" dirty="0"/>
              <a:t>6: Zapewnić wszystkim ludziom dostęp do wody i warunków sanitarnych poprzez zrównoważoną gospodarkę zasobami wodnymi</a:t>
            </a:r>
            <a:endParaRPr lang="en-US" sz="2800" b="0" i="0" u="none" strike="noStrike" cap="none" dirty="0">
              <a:solidFill>
                <a:schemeClr val="dk1"/>
              </a:solidFill>
              <a:sym typeface="Calibri"/>
            </a:endParaRPr>
          </a:p>
        </p:txBody>
      </p:sp>
      <p:sp>
        <p:nvSpPr>
          <p:cNvPr id="234" name="Shape 2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9</a:t>
            </a:fld>
            <a:endParaRPr lang="en-US" sz="1200" b="0" i="0" u="none" strike="noStrike" cap="none">
              <a:solidFill>
                <a:srgbClr val="888888"/>
              </a:solidFill>
              <a:latin typeface="Calibri"/>
              <a:ea typeface="Calibri"/>
              <a:cs typeface="Calibri"/>
              <a:sym typeface="Calibri"/>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93763"/>
            <a:ext cx="3658338" cy="3658338"/>
          </a:xfrm>
          <a:prstGeom prst="rect">
            <a:avLst/>
          </a:prstGeom>
        </p:spPr>
      </p:pic>
      <p:sp>
        <p:nvSpPr>
          <p:cNvPr id="8" name="Symbol zastępczy tekstu 7"/>
          <p:cNvSpPr>
            <a:spLocks noGrp="1"/>
          </p:cNvSpPr>
          <p:nvPr>
            <p:ph type="body" idx="2"/>
          </p:nvPr>
        </p:nvSpPr>
        <p:spPr>
          <a:xfrm>
            <a:off x="4571999" y="2544235"/>
            <a:ext cx="4038599" cy="3932765"/>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2000" dirty="0">
              <a:latin typeface="+mj-lt"/>
            </a:endParaRPr>
          </a:p>
        </p:txBody>
      </p:sp>
      <p:sp>
        <p:nvSpPr>
          <p:cNvPr id="10" name="Elipsa 9"/>
          <p:cNvSpPr/>
          <p:nvPr/>
        </p:nvSpPr>
        <p:spPr>
          <a:xfrm>
            <a:off x="5291585" y="2782609"/>
            <a:ext cx="3048000" cy="990600"/>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40% światowej populacji ma ograniczony dostęp do wody</a:t>
            </a:r>
          </a:p>
        </p:txBody>
      </p:sp>
      <p:sp>
        <p:nvSpPr>
          <p:cNvPr id="11" name="Elipsa 10"/>
          <p:cNvSpPr/>
          <p:nvPr/>
        </p:nvSpPr>
        <p:spPr>
          <a:xfrm>
            <a:off x="5943600" y="4422932"/>
            <a:ext cx="2395985" cy="731279"/>
          </a:xfrm>
          <a:prstGeom prst="ellipse">
            <a:avLst/>
          </a:prstGeom>
          <a:solidFill>
            <a:srgbClr val="E523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Bezpieczeństwo żywnościowe</a:t>
            </a:r>
          </a:p>
        </p:txBody>
      </p:sp>
      <p:sp>
        <p:nvSpPr>
          <p:cNvPr id="12" name="Elipsa 11"/>
          <p:cNvSpPr/>
          <p:nvPr/>
        </p:nvSpPr>
        <p:spPr>
          <a:xfrm>
            <a:off x="4733224" y="3829309"/>
            <a:ext cx="1549108" cy="537523"/>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chemeClr val="tx1"/>
                </a:solidFill>
              </a:rPr>
              <a:t>Choroby</a:t>
            </a:r>
            <a:endParaRPr lang="pl-PL" dirty="0">
              <a:solidFill>
                <a:schemeClr val="tx1"/>
              </a:solidFill>
            </a:endParaRPr>
          </a:p>
        </p:txBody>
      </p:sp>
      <p:sp>
        <p:nvSpPr>
          <p:cNvPr id="13" name="Elipsa 12"/>
          <p:cNvSpPr/>
          <p:nvPr/>
        </p:nvSpPr>
        <p:spPr>
          <a:xfrm>
            <a:off x="6403015" y="5390079"/>
            <a:ext cx="1971581" cy="887575"/>
          </a:xfrm>
          <a:prstGeom prst="ellipse">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Głód i niedożywienie</a:t>
            </a:r>
          </a:p>
        </p:txBody>
      </p:sp>
      <p:sp>
        <p:nvSpPr>
          <p:cNvPr id="14" name="Elipsa 13"/>
          <p:cNvSpPr/>
          <p:nvPr/>
        </p:nvSpPr>
        <p:spPr>
          <a:xfrm>
            <a:off x="4762056" y="5171069"/>
            <a:ext cx="1579417" cy="616005"/>
          </a:xfrm>
          <a:prstGeom prst="ellipse">
            <a:avLst/>
          </a:prstGeom>
          <a:solidFill>
            <a:srgbClr val="FF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tx1"/>
                </a:solidFill>
              </a:rPr>
              <a:t>Edukacja</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TotalTime>
  <Words>2487</Words>
  <Application>Microsoft Office PowerPoint</Application>
  <PresentationFormat>Pokaz na ekranie (4:3)</PresentationFormat>
  <Paragraphs>265</Paragraphs>
  <Slides>22</Slides>
  <Notes>22</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22</vt:i4>
      </vt:variant>
    </vt:vector>
  </HeadingPairs>
  <TitlesOfParts>
    <vt:vector size="26" baseType="lpstr">
      <vt:lpstr>Arial</vt:lpstr>
      <vt:lpstr>Calibri</vt:lpstr>
      <vt:lpstr>Wingdings</vt:lpstr>
      <vt:lpstr>Office Theme</vt:lpstr>
      <vt:lpstr>Prezentacja programu PowerPoint</vt:lpstr>
      <vt:lpstr>Szczyt Zrównoważonego Rozwoju 2015</vt:lpstr>
      <vt:lpstr>Prezentacja programu PowerPoint</vt:lpstr>
      <vt:lpstr>Cel 1: Wyeliminować ubóstwo we wszystkich jego formach na całym świecie</vt:lpstr>
      <vt:lpstr> Cel 2: Wyeliminować głód, osiągnąć bezpieczeństwo żywnościowe i lepsze odżywianie oraz promować zrównoważone rolnictwo</vt:lpstr>
      <vt:lpstr> Cel 3: Zapewnić wszystkim ludziom w każdym wieku zdrowe życie oraz promować dobrobyt</vt:lpstr>
      <vt:lpstr> Cel 4: Zapewnić wszystkim edukację wysokiej jakości oraz promować uczenie się przez całe życie </vt:lpstr>
      <vt:lpstr>Cel 5: Osiągnąć równość płci oraz wzmocnić pozycję kobiet i dziewcząt</vt:lpstr>
      <vt:lpstr> Cel 6: Zapewnić wszystkim ludziom dostęp do wody i warunków sanitarnych poprzez zrównoważoną gospodarkę zasobami wodnymi</vt:lpstr>
      <vt:lpstr> Cel 7: Zapewnić wszystkim dostęp do stabilnej,  zrównoważonej i nowoczesnej energii po przystępnej cenie </vt:lpstr>
      <vt:lpstr> Cel 8: Promować silny, zrównoważony i inkluzywny wzrost gospodarczy, pełne i produktywne zatrudnienie oraz godną pracę dla wszystkich ludzi</vt:lpstr>
      <vt:lpstr> Cel 9: Budować stabilną infrastrukturę, promować zrównoważone uprzemysłowienie oraz wspierać innowacyjność</vt:lpstr>
      <vt:lpstr> Cel 10: Zmniejszyć nierówności w krajach i między krajami</vt:lpstr>
      <vt:lpstr> Cel 11: Uczynić miasta i osiedla ludzkie bezpiecznymi, stabilnymi, zrównoważonymi oraz sprzyjającymi włączeniu społecznemu</vt:lpstr>
      <vt:lpstr> Cel 12: Zapewnić wzorce zrównoważonej konsumpcji i produkcji</vt:lpstr>
      <vt:lpstr> Cel 13: Podjąć pilne działania w celu przeciwdziałania zmianom klimatu i ich skutkom</vt:lpstr>
      <vt:lpstr> Cel 14:  Chronić oceany, morza i zasoby morskie oraz wykorzystywać je w sposób zrównoważony </vt:lpstr>
      <vt:lpstr> Cel 15: Chronić, przywrócić oraz promować zrównoważone użytkowanie ekosystemów lądowych, zrównoważone gospodarowanie lasami, zwalczać pustynnienie, powstrzymywać i odwracać proces degradacji gleby oraz powstrzymać utratę różnorodności biologicznej </vt:lpstr>
      <vt:lpstr> Cel 16: Promować pokojowe i inkluzywne społeczeństwa, zapewnić wszystkim ludziom dostęp do wymiaru sprawiedliwości oraz budować na wszystkich szczeblach skuteczne i odpowiedzialne instytucje, sprzyjające włączeniu społecznemu</vt:lpstr>
      <vt:lpstr> Cel 17: Wzmocnić środki wdrażania i ożywić globalne partnerstwo na rzecz zrównoważonego rozwoju</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Our World: 2030 Agenda for Sustainable Development</dc:title>
  <dc:creator>Sharon Birch</dc:creator>
  <cp:lastModifiedBy>Student 2016</cp:lastModifiedBy>
  <cp:revision>117</cp:revision>
  <dcterms:modified xsi:type="dcterms:W3CDTF">2016-11-14T09:47:45Z</dcterms:modified>
  <cp:contentStatus/>
</cp:coreProperties>
</file>